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22"/>
  </p:notesMasterIdLst>
  <p:handoutMasterIdLst>
    <p:handoutMasterId r:id="rId23"/>
  </p:handoutMasterIdLst>
  <p:sldIdLst>
    <p:sldId id="264" r:id="rId5"/>
    <p:sldId id="340" r:id="rId6"/>
    <p:sldId id="333" r:id="rId7"/>
    <p:sldId id="341" r:id="rId8"/>
    <p:sldId id="342" r:id="rId9"/>
    <p:sldId id="343" r:id="rId10"/>
    <p:sldId id="344" r:id="rId11"/>
    <p:sldId id="278" r:id="rId12"/>
    <p:sldId id="265" r:id="rId13"/>
    <p:sldId id="267" r:id="rId14"/>
    <p:sldId id="345" r:id="rId15"/>
    <p:sldId id="346" r:id="rId16"/>
    <p:sldId id="337" r:id="rId17"/>
    <p:sldId id="351" r:id="rId18"/>
    <p:sldId id="348" r:id="rId19"/>
    <p:sldId id="349" r:id="rId20"/>
    <p:sldId id="350" r:id="rId21"/>
  </p:sldIdLst>
  <p:sldSz cx="9144000" cy="6858000" type="screen4x3"/>
  <p:notesSz cx="6888163" cy="10021888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Spall" initials="KS" lastIdx="1" clrIdx="0">
    <p:extLst>
      <p:ext uri="{19B8F6BF-5375-455C-9EA6-DF929625EA0E}">
        <p15:presenceInfo xmlns:p15="http://schemas.microsoft.com/office/powerpoint/2012/main" userId="S::Katja.Spall@glrr-schule.de::343e83ce-ae81-4d31-86d8-ebb171c69d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F42"/>
    <a:srgbClr val="E4883A"/>
    <a:srgbClr val="E80E07"/>
    <a:srgbClr val="4474A2"/>
    <a:srgbClr val="00B98E"/>
    <a:srgbClr val="E48312"/>
    <a:srgbClr val="FFCC66"/>
    <a:srgbClr val="FFCC00"/>
    <a:srgbClr val="FF9900"/>
    <a:srgbClr val="F1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19"/>
    <p:restoredTop sz="96291"/>
  </p:normalViewPr>
  <p:slideViewPr>
    <p:cSldViewPr snapToGrid="0" snapToObjects="1">
      <p:cViewPr varScale="1">
        <p:scale>
          <a:sx n="113" d="100"/>
          <a:sy n="113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40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0CEAF-823E-4EC8-9794-EC2C7E4A183D}" type="doc">
      <dgm:prSet loTypeId="urn:microsoft.com/office/officeart/2005/8/layout/cycle7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92A9A3D2-56E3-4F43-8884-692DCE2AE74A}" type="pres">
      <dgm:prSet presAssocID="{8D70CEAF-823E-4EC8-9794-EC2C7E4A183D}" presName="Name0" presStyleCnt="0">
        <dgm:presLayoutVars>
          <dgm:dir/>
          <dgm:resizeHandles val="exact"/>
        </dgm:presLayoutVars>
      </dgm:prSet>
      <dgm:spPr/>
    </dgm:pt>
  </dgm:ptLst>
  <dgm:cxnLst>
    <dgm:cxn modelId="{062E2DCC-451F-4177-87BD-446E6D53D659}" type="presOf" srcId="{8D70CEAF-823E-4EC8-9794-EC2C7E4A183D}" destId="{92A9A3D2-56E3-4F43-8884-692DCE2AE74A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1B043D9-68C4-79D4-B402-FF8C81B2B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329FC6-5F2B-8D7E-DE28-BDD7CC4267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411-3DC7-4DA8-B890-21D61832EC9B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BE97A9-CE26-7CA4-2C5F-8D9137E837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17A5FE-F895-F1BB-7E6A-BB207162A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FB49-5BC7-463B-B9B7-44C101EE3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461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1851285-951D-4691-93C6-AD53C1386B1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C8A582C-437B-429E-9FC1-542B0CF3C9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55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885825"/>
            <a:ext cx="5903913" cy="44291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B96806-597C-E1F9-B6DA-29076B076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A582C-437B-429E-9FC1-542B0CF3C9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00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E38D3-8191-1C4B-90FD-E3DC89F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E888B5-6E2C-CB44-BAAC-AED843A3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241502"/>
            <a:ext cx="8046000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82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7A04F-2412-9C41-92F6-CC7C5C95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8BB0FB-32EA-EF4B-AD26-57C3D9D3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241502"/>
            <a:ext cx="4014715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87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9F2C1-C8A2-4142-BF0B-DE82501C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9A07ED-C42A-4847-AC1C-C821DF54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241502"/>
            <a:ext cx="4021346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240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431AD-1A50-113D-6B78-1333B498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17068-DC3A-525F-2E22-D608A3D7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BD3A1-AAD4-4E33-5702-C64D2A8B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117E60-4723-505F-799C-04EF9E6F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F8D1B-7678-8461-ED3E-3B0F37A5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0E6-3033-4312-BF46-A2E7E5CAC7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52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1BBD79-2932-FFDA-49AA-91D679D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132FA7-2D45-1420-001A-B2E38B4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C4BFD2-D854-91B9-03DF-5B99CAA8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0E6-3033-4312-BF46-A2E7E5CAC7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4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>
            <a:extLst>
              <a:ext uri="{FF2B5EF4-FFF2-40B4-BE49-F238E27FC236}">
                <a16:creationId xmlns:a16="http://schemas.microsoft.com/office/drawing/2014/main" id="{36FA4138-BDE1-684A-85F9-820EDBA9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920000" cy="2247693"/>
          </a:xfrm>
          <a:prstGeom prst="rect">
            <a:avLst/>
          </a:prstGeom>
        </p:spPr>
        <p:txBody>
          <a:bodyPr anchor="b" anchorCtr="0"/>
          <a:lstStyle>
            <a:lvl1pPr algn="ctr">
              <a:defRPr sz="5400">
                <a:solidFill>
                  <a:srgbClr val="E4883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2F7DF427-87D0-BB4D-A5D7-E7C2557C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75131"/>
            <a:ext cx="7920000" cy="11926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9E167B10-B850-984B-B49B-729D73D6B4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1413" y="5625547"/>
            <a:ext cx="6708775" cy="327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901566E-BA3A-1B47-8A1D-EE51F3D012FC}"/>
              </a:ext>
            </a:extLst>
          </p:cNvPr>
          <p:cNvSpPr txBox="1"/>
          <p:nvPr userDrawn="1"/>
        </p:nvSpPr>
        <p:spPr>
          <a:xfrm>
            <a:off x="3220278" y="5088835"/>
            <a:ext cx="2892287" cy="427382"/>
          </a:xfrm>
          <a:prstGeom prst="rect">
            <a:avLst/>
          </a:prstGeom>
        </p:spPr>
        <p:txBody>
          <a:bodyPr wrap="square" rtlCol="0" anchor="b">
            <a:normAutofit/>
          </a:bodyPr>
          <a:lstStyle/>
          <a:p>
            <a:pPr algn="l"/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73B93BA-0A8A-A744-858E-42329A578FC5}"/>
              </a:ext>
            </a:extLst>
          </p:cNvPr>
          <p:cNvSpPr txBox="1"/>
          <p:nvPr userDrawn="1"/>
        </p:nvSpPr>
        <p:spPr>
          <a:xfrm>
            <a:off x="3289109" y="5229107"/>
            <a:ext cx="2713382" cy="353208"/>
          </a:xfrm>
          <a:prstGeom prst="rect">
            <a:avLst/>
          </a:prstGeom>
        </p:spPr>
        <p:txBody>
          <a:bodyPr wrap="square" rtlCol="0" anchor="ctr">
            <a:normAutofit lnSpcReduction="10000"/>
          </a:bodyPr>
          <a:lstStyle/>
          <a:p>
            <a:pPr algn="ctr" rtl="0">
              <a:buSzPts val="2400"/>
              <a:buFont typeface="Arial" panose="020B0604020202020204" pitchFamily="34" charset="0"/>
              <a:buNone/>
            </a:pP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Referenten: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A72C9D-034D-C442-95E5-5C1AB439B09B}"/>
              </a:ext>
            </a:extLst>
          </p:cNvPr>
          <p:cNvSpPr txBox="1"/>
          <p:nvPr userDrawn="1"/>
        </p:nvSpPr>
        <p:spPr>
          <a:xfrm>
            <a:off x="3148717" y="6559826"/>
            <a:ext cx="0" cy="0"/>
          </a:xfrm>
          <a:prstGeom prst="rect">
            <a:avLst/>
          </a:prstGeom>
        </p:spPr>
        <p:txBody>
          <a:bodyPr wrap="none" rtlCol="0" anchor="b">
            <a:normAutofit fontScale="25000" lnSpcReduction="20000"/>
          </a:bodyPr>
          <a:lstStyle/>
          <a:p>
            <a:pPr algn="l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B6DE6D-736B-B1A4-C3CB-E418D982D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0105" y="131275"/>
            <a:ext cx="188382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Anfang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9A0034E-500D-7E40-8806-116851E43462}"/>
              </a:ext>
            </a:extLst>
          </p:cNvPr>
          <p:cNvSpPr txBox="1"/>
          <p:nvPr userDrawn="1"/>
        </p:nvSpPr>
        <p:spPr>
          <a:xfrm>
            <a:off x="6527523" y="6453686"/>
            <a:ext cx="198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200" b="0" i="0" u="none" strike="noStrike" kern="1200" baseline="0" dirty="0">
                <a:solidFill>
                  <a:schemeClr val="accent6"/>
                </a:solidFill>
                <a:latin typeface="+mn-lt"/>
              </a:rPr>
              <a:t>Seite </a:t>
            </a:r>
            <a:fld id="{92FA3F61-77AB-FF49-B5AC-D67BF8C50F47}" type="slidenum">
              <a:rPr lang="de-DE" sz="1200" smtClean="0">
                <a:solidFill>
                  <a:schemeClr val="accent6"/>
                </a:solidFill>
                <a:latin typeface="+mn-lt"/>
              </a:rPr>
              <a:pPr algn="r" rtl="0"/>
              <a:t>‹Nr.›</a:t>
            </a:fld>
            <a:r>
              <a:rPr lang="de-DE" sz="1200" b="0" i="0" u="none" strike="noStrike" kern="1200" baseline="0" dirty="0">
                <a:solidFill>
                  <a:schemeClr val="accent6"/>
                </a:solidFill>
                <a:latin typeface="+mn-lt"/>
              </a:rPr>
              <a:t>  </a:t>
            </a:r>
          </a:p>
        </p:txBody>
      </p:sp>
      <p:sp>
        <p:nvSpPr>
          <p:cNvPr id="11" name="Textfeld 10" title="Unterüberschrift">
            <a:extLst>
              <a:ext uri="{FF2B5EF4-FFF2-40B4-BE49-F238E27FC236}">
                <a16:creationId xmlns:a16="http://schemas.microsoft.com/office/drawing/2014/main" id="{6FBDC8B9-8E46-3042-9939-46D637A2C983}"/>
              </a:ext>
            </a:extLst>
          </p:cNvPr>
          <p:cNvSpPr txBox="1"/>
          <p:nvPr userDrawn="1"/>
        </p:nvSpPr>
        <p:spPr>
          <a:xfrm>
            <a:off x="637345" y="4325311"/>
            <a:ext cx="7920000" cy="2520000"/>
          </a:xfrm>
          <a:prstGeom prst="rect">
            <a:avLst/>
          </a:prstGeom>
        </p:spPr>
        <p:txBody>
          <a:bodyPr wrap="square" rtlCol="0" anchor="b">
            <a:normAutofit/>
          </a:bodyPr>
          <a:lstStyle/>
          <a:p>
            <a:pPr algn="l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9328C26-4D9B-0749-B217-4FE60B585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920000" cy="2247693"/>
          </a:xfrm>
          <a:prstGeom prst="rect">
            <a:avLst/>
          </a:prstGeom>
        </p:spPr>
        <p:txBody>
          <a:bodyPr anchor="b" anchorCtr="0"/>
          <a:lstStyle>
            <a:lvl1pPr algn="ctr">
              <a:defRPr sz="5400">
                <a:solidFill>
                  <a:srgbClr val="E4883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2B4BE6D9-ADDB-904F-936A-6B522B8F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86809"/>
            <a:ext cx="7920000" cy="11926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1F1EB6-BC00-0886-DC0F-17CCA3DFD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7460" y="132126"/>
            <a:ext cx="1878247" cy="5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833" y="265017"/>
            <a:ext cx="6942783" cy="84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3D3172-BE92-364E-BB91-DC7F2600E28F}"/>
              </a:ext>
            </a:extLst>
          </p:cNvPr>
          <p:cNvSpPr txBox="1"/>
          <p:nvPr userDrawn="1"/>
        </p:nvSpPr>
        <p:spPr>
          <a:xfrm>
            <a:off x="3774558" y="659218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3A7F1E-9BDE-A84A-AEFA-571E52515DA8}"/>
              </a:ext>
            </a:extLst>
          </p:cNvPr>
          <p:cNvSpPr txBox="1"/>
          <p:nvPr userDrawn="1"/>
        </p:nvSpPr>
        <p:spPr>
          <a:xfrm>
            <a:off x="2661196" y="6505606"/>
            <a:ext cx="366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100" b="0" i="0" u="none" strike="noStrike" kern="1200" baseline="0" dirty="0">
                <a:solidFill>
                  <a:srgbClr val="0070C0"/>
                </a:solidFill>
                <a:latin typeface="Calibri" panose="020F0502020204030204" pitchFamily="34" charset="0"/>
              </a:rPr>
              <a:t>Staatliche Schulberatungsstelle für Unterfranken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2165D5-D5F9-3C4C-AD21-29E63A766334}"/>
              </a:ext>
            </a:extLst>
          </p:cNvPr>
          <p:cNvSpPr txBox="1"/>
          <p:nvPr userDrawn="1"/>
        </p:nvSpPr>
        <p:spPr>
          <a:xfrm>
            <a:off x="467833" y="6505606"/>
            <a:ext cx="2363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de-DE" sz="1100" b="0" i="0" u="none" strike="noStrike" kern="1200" baseline="0" dirty="0">
                <a:solidFill>
                  <a:srgbClr val="0070C0"/>
                </a:solidFill>
                <a:latin typeface="Calibri" panose="020F0502020204030204" pitchFamily="34" charset="0"/>
              </a:rPr>
              <a:t>Herbst 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67BFDC9-58FD-AD47-829D-F427D3C82CE3}"/>
              </a:ext>
            </a:extLst>
          </p:cNvPr>
          <p:cNvSpPr txBox="1"/>
          <p:nvPr userDrawn="1"/>
        </p:nvSpPr>
        <p:spPr>
          <a:xfrm>
            <a:off x="7265505" y="6505606"/>
            <a:ext cx="124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100" b="0" i="0" u="none" strike="noStrike" kern="1200" baseline="0" dirty="0">
                <a:solidFill>
                  <a:srgbClr val="0070C0"/>
                </a:solidFill>
                <a:latin typeface="+mn-lt"/>
              </a:rPr>
              <a:t>Seite </a:t>
            </a:r>
            <a:fld id="{92FA3F61-77AB-FF49-B5AC-D67BF8C50F47}" type="slidenum">
              <a:rPr lang="de-DE" sz="1100" smtClean="0">
                <a:solidFill>
                  <a:srgbClr val="0070C0"/>
                </a:solidFill>
                <a:latin typeface="+mn-lt"/>
              </a:rPr>
              <a:pPr algn="r" rtl="0"/>
              <a:t>‹Nr.›</a:t>
            </a:fld>
            <a:r>
              <a:rPr lang="de-DE" sz="1100" b="0" i="0" u="none" strike="noStrike" kern="1200" baseline="0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A1C022-7C23-990A-FD1E-A1A1F01CC3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47460" y="132126"/>
            <a:ext cx="1878247" cy="5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07" r:id="rId4"/>
    <p:sldLayoutId id="2147483720" r:id="rId5"/>
    <p:sldLayoutId id="2147483721" r:id="rId6"/>
    <p:sldLayoutId id="214748367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baseline="0">
          <a:solidFill>
            <a:srgbClr val="E4883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AFBCD-713E-934F-AF87-8822979F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920000" cy="137933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Realschule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8348BF4-6730-63F7-284C-40DE3CDA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37164"/>
            <a:ext cx="7920000" cy="16351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Informationsabend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der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Grundschule Frammersbach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25.11.2025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928613-4C77-0A42-84BF-2F88A3E07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(RS) Katja Spall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0DCAE82-168B-F492-C67F-546E97EBAF5C}"/>
              </a:ext>
            </a:extLst>
          </p:cNvPr>
          <p:cNvSpPr/>
          <p:nvPr/>
        </p:nvSpPr>
        <p:spPr>
          <a:xfrm>
            <a:off x="3990109" y="5255491"/>
            <a:ext cx="1311564" cy="29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>
                <a:solidFill>
                  <a:schemeClr val="accent1"/>
                </a:solidFill>
              </a:rPr>
              <a:t>Referentin</a:t>
            </a:r>
            <a:r>
              <a:rPr lang="de-DE" dirty="0" err="1"/>
              <a:t>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2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5816B-6DEA-42A8-984C-5EF29CD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Übertritt nach Jahrgangsstufe 5 der Mittelschule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EDA185-6489-5960-1EBE-3333D0C4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0" y="1245600"/>
            <a:ext cx="7740000" cy="40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0C7D9-BF52-F45F-7D10-E967DE00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Probeunterricht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593F09-6A10-927F-F0EA-706E8914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93" y="1311609"/>
            <a:ext cx="8046000" cy="6302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für Schülerinnen und Schüler aus der 4. Jahrgangsstufe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881D2A0-79E3-E688-99C4-5D412CF3D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91210"/>
              </p:ext>
            </p:extLst>
          </p:nvPr>
        </p:nvGraphicFramePr>
        <p:xfrm>
          <a:off x="506859" y="2116190"/>
          <a:ext cx="6952179" cy="251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393">
                  <a:extLst>
                    <a:ext uri="{9D8B030D-6E8A-4147-A177-3AD203B41FA5}">
                      <a16:colId xmlns:a16="http://schemas.microsoft.com/office/drawing/2014/main" val="1103946750"/>
                    </a:ext>
                  </a:extLst>
                </a:gridCol>
                <a:gridCol w="2317393">
                  <a:extLst>
                    <a:ext uri="{9D8B030D-6E8A-4147-A177-3AD203B41FA5}">
                      <a16:colId xmlns:a16="http://schemas.microsoft.com/office/drawing/2014/main" val="890040766"/>
                    </a:ext>
                  </a:extLst>
                </a:gridCol>
                <a:gridCol w="2317393">
                  <a:extLst>
                    <a:ext uri="{9D8B030D-6E8A-4147-A177-3AD203B41FA5}">
                      <a16:colId xmlns:a16="http://schemas.microsoft.com/office/drawing/2014/main" val="1820373817"/>
                    </a:ext>
                  </a:extLst>
                </a:gridCol>
              </a:tblGrid>
              <a:tr h="74002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Dienstag, </a:t>
                      </a:r>
                      <a:br>
                        <a:rPr lang="de-DE" dirty="0"/>
                      </a:br>
                      <a:r>
                        <a:rPr lang="de-DE" dirty="0"/>
                        <a:t>19. Mai 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Mittwoch,</a:t>
                      </a:r>
                    </a:p>
                    <a:p>
                      <a:pPr algn="ctr"/>
                      <a:r>
                        <a:rPr lang="de-DE" dirty="0"/>
                        <a:t>20. Mai 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Donnerstag,</a:t>
                      </a:r>
                    </a:p>
                    <a:p>
                      <a:pPr algn="ctr"/>
                      <a:r>
                        <a:rPr lang="de-DE" dirty="0"/>
                        <a:t>21.05.2026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61806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28268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40210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schriftlich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schriftlich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mündlich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6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21431F-5AFF-9DD4-C967-26E1FF93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Prüfungsinhalte des Probeunterrichts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242ABD08-BB06-1108-33DD-D17243F7B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156458"/>
              </p:ext>
            </p:extLst>
          </p:nvPr>
        </p:nvGraphicFramePr>
        <p:xfrm>
          <a:off x="468313" y="1241425"/>
          <a:ext cx="80454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34">
                  <a:extLst>
                    <a:ext uri="{9D8B030D-6E8A-4147-A177-3AD203B41FA5}">
                      <a16:colId xmlns:a16="http://schemas.microsoft.com/office/drawing/2014/main" val="2264335194"/>
                    </a:ext>
                  </a:extLst>
                </a:gridCol>
                <a:gridCol w="6345916">
                  <a:extLst>
                    <a:ext uri="{9D8B030D-6E8A-4147-A177-3AD203B41FA5}">
                      <a16:colId xmlns:a16="http://schemas.microsoft.com/office/drawing/2014/main" val="3689498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E80E07"/>
                          </a:solidFill>
                        </a:rPr>
                        <a:t>Deutsch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Sprache untersuchen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Texte verfassen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Texte verstehen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Richtig schreiben</a:t>
                      </a:r>
                    </a:p>
                    <a:p>
                      <a:pPr marL="0" indent="0">
                        <a:tabLst>
                          <a:tab pos="531813" algn="l"/>
                        </a:tabLst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de-DE" b="0" dirty="0">
                          <a:solidFill>
                            <a:srgbClr val="E80E07"/>
                          </a:solidFill>
                        </a:rPr>
                        <a:t>-&gt; Lückendiktat</a:t>
                      </a:r>
                    </a:p>
                    <a:p>
                      <a:pPr marL="0" indent="0">
                        <a:tabLst>
                          <a:tab pos="531813" algn="l"/>
                        </a:tabLst>
                      </a:pPr>
                      <a:r>
                        <a:rPr lang="de-DE" b="0" dirty="0">
                          <a:solidFill>
                            <a:srgbClr val="E80E07"/>
                          </a:solidFill>
                        </a:rPr>
                        <a:t>	-&gt; Verbessern eines Fehlertextes</a:t>
                      </a:r>
                    </a:p>
                    <a:p>
                      <a:pPr marL="0" indent="0">
                        <a:tabLst>
                          <a:tab pos="531813" algn="l"/>
                        </a:tabLst>
                      </a:pPr>
                      <a:r>
                        <a:rPr lang="de-DE" b="0" dirty="0">
                          <a:solidFill>
                            <a:srgbClr val="E80E07"/>
                          </a:solidFill>
                        </a:rPr>
                        <a:t>	-&gt; Erkennen und Anwenden von Rechtschreibstrategien</a:t>
                      </a:r>
                    </a:p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555779"/>
                  </a:ext>
                </a:extLst>
              </a:tr>
              <a:tr h="357177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4474A2"/>
                          </a:solidFill>
                        </a:rPr>
                        <a:t>Mathematik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Formales Rechen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Lösen von Sachaufgaben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Geometrie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690501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A4E345CC-3746-8A4C-EB91-5E4A69E667F8}"/>
              </a:ext>
            </a:extLst>
          </p:cNvPr>
          <p:cNvSpPr txBox="1"/>
          <p:nvPr/>
        </p:nvSpPr>
        <p:spPr>
          <a:xfrm>
            <a:off x="467833" y="5325402"/>
            <a:ext cx="7669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Beispielaufgaben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:</a:t>
            </a:r>
          </a:p>
          <a:p>
            <a:pPr defTabSz="685800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https://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isb.bayern.de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realschule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leistungserhebungen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/probeunterricht-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realschule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</a:t>
            </a:r>
          </a:p>
          <a:p>
            <a:pPr defTabSz="685800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https://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isb.bayern.de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gymnasium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leistungserhebungen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/probeunterricht-gymnasium/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8FA289-3B5D-68B9-3CB4-28C14EAD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60" y="3754582"/>
            <a:ext cx="173791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A26E10E-34B0-48A2-938A-FD1F23BE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216" indent="-201216">
              <a:spcBef>
                <a:spcPts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216" indent="-201216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Probeunterricht </a:t>
            </a:r>
            <a:r>
              <a:rPr lang="de-DE" sz="2400" b="1" u="sng" dirty="0">
                <a:solidFill>
                  <a:srgbClr val="00B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Notenkonstellation 3 und 4 </a:t>
            </a:r>
          </a:p>
          <a:p>
            <a:pPr marL="201216" indent="0">
              <a:spcBef>
                <a:spcPts val="0"/>
              </a:spcBef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besser in beiden Fächern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216" indent="-201216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• Möglichkeit des Übertritts bei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Notenkonstellation 4 und 4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2400" b="1" u="sng" dirty="0">
                <a:solidFill>
                  <a:srgbClr val="447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 der Erziehungsberechtigten</a:t>
            </a:r>
          </a:p>
          <a:p>
            <a:pPr marL="201216" indent="-201216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216" indent="-201216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• Probeunterricht </a:t>
            </a:r>
            <a:r>
              <a:rPr lang="de-DE" sz="2400" b="1" u="sng" dirty="0">
                <a:solidFill>
                  <a:srgbClr val="E8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bestanden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Note 5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oder schlechter in einem der beiden Fächern</a:t>
            </a:r>
          </a:p>
          <a:p>
            <a:pPr marL="201216" indent="-201216">
              <a:buNone/>
            </a:pPr>
            <a:endParaRPr lang="de-DE" sz="2100" dirty="0"/>
          </a:p>
          <a:p>
            <a:pPr marL="0" indent="0">
              <a:buNone/>
            </a:pPr>
            <a:endParaRPr lang="de-DE" sz="21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F8B378-62D2-336A-F910-B131E490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Übertritt mit dem Probeunterricht</a:t>
            </a:r>
          </a:p>
        </p:txBody>
      </p:sp>
    </p:spTree>
    <p:extLst>
      <p:ext uri="{BB962C8B-B14F-4D97-AF65-F5344CB8AC3E}">
        <p14:creationId xmlns:p14="http://schemas.microsoft.com/office/powerpoint/2010/main" val="129382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29F244-C3DB-86C4-1B4F-B6DC83CD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Anmeldung für das Schuljahr 2026/27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2FA8A2-7E2C-AD34-3F00-767CD429E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Anmeldezeitraum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11. bis 15. Mai 2026</a:t>
            </a:r>
          </a:p>
          <a:p>
            <a:pPr marL="0" indent="0">
              <a:spcBef>
                <a:spcPts val="2800"/>
              </a:spcBef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Einzureichende Unterlagen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Übertrittszeugnis im Original   </a:t>
            </a:r>
          </a:p>
          <a:p>
            <a:pPr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Geburtsurkunde/Familienstammbuch</a:t>
            </a:r>
          </a:p>
          <a:p>
            <a:pPr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ggf. Bescheid bzgl. Lese-Rechtschreib-Störung</a:t>
            </a:r>
          </a:p>
          <a:p>
            <a:pPr marL="0" indent="0">
              <a:spcBef>
                <a:spcPts val="280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Online-Anmeldung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 über die Webseiten der Schulen verpflichtend!</a:t>
            </a:r>
          </a:p>
          <a:p>
            <a:pPr marL="0" indent="0">
              <a:spcBef>
                <a:spcPts val="2800"/>
              </a:spcBef>
              <a:buNone/>
            </a:pPr>
            <a:r>
              <a:rPr lang="de-DE" b="1" dirty="0">
                <a:solidFill>
                  <a:srgbClr val="E48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beachten </a:t>
            </a:r>
            <a:r>
              <a:rPr lang="de-DE" dirty="0">
                <a:solidFill>
                  <a:srgbClr val="E48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die Altersgrenze:</a:t>
            </a:r>
            <a:br>
              <a:rPr lang="de-DE" dirty="0">
                <a:solidFill>
                  <a:srgbClr val="E488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E48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Alter von 12 Jahren darf am 30.09.2026 noch nicht erreicht sein. Über Ausnahmen entscheidet die Schulleitung.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33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EF03D-8E29-4FD2-A466-426D9460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Beratungsmöglichkeiten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D10A2-BFF5-4B8B-B067-89E50545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Grundschullehrkraft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Beratungslehrkraft der Grundschule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Informationsveranstaltungen an den Realschulen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Übertrittscoach der Realschule</a:t>
            </a:r>
          </a:p>
        </p:txBody>
      </p:sp>
    </p:spTree>
    <p:extLst>
      <p:ext uri="{BB962C8B-B14F-4D97-AF65-F5344CB8AC3E}">
        <p14:creationId xmlns:p14="http://schemas.microsoft.com/office/powerpoint/2010/main" val="339257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CAFF9-CF06-4EE8-86AA-3C51F781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ED7D31"/>
                </a:solidFill>
              </a:rPr>
              <a:t>Die Realschulen in der Region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56CF60DC-97C0-D4D9-5CF2-3EEA19FE5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270852"/>
              </p:ext>
            </p:extLst>
          </p:nvPr>
        </p:nvGraphicFramePr>
        <p:xfrm>
          <a:off x="549276" y="1374990"/>
          <a:ext cx="804544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340">
                  <a:extLst>
                    <a:ext uri="{9D8B030D-6E8A-4147-A177-3AD203B41FA5}">
                      <a16:colId xmlns:a16="http://schemas.microsoft.com/office/drawing/2014/main" val="1272208844"/>
                    </a:ext>
                  </a:extLst>
                </a:gridCol>
                <a:gridCol w="3349375">
                  <a:extLst>
                    <a:ext uri="{9D8B030D-6E8A-4147-A177-3AD203B41FA5}">
                      <a16:colId xmlns:a16="http://schemas.microsoft.com/office/drawing/2014/main" val="3790424572"/>
                    </a:ext>
                  </a:extLst>
                </a:gridCol>
                <a:gridCol w="1474733">
                  <a:extLst>
                    <a:ext uri="{9D8B030D-6E8A-4147-A177-3AD203B41FA5}">
                      <a16:colId xmlns:a16="http://schemas.microsoft.com/office/drawing/2014/main" val="361106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Name der Schule /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Webseite</a:t>
                      </a:r>
                    </a:p>
                  </a:txBody>
                  <a:tcP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Wahlpflichtfächer-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gruppen</a:t>
                      </a:r>
                    </a:p>
                  </a:txBody>
                  <a:tcP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Termin Infoabend</a:t>
                      </a:r>
                    </a:p>
                  </a:txBody>
                  <a:tcP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9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Georg-Ludwig-Rexroth Realschule Lohr a.M. 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https://www.rs-lohr.de</a:t>
                      </a: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  Mathematik       III a Französisch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II BWR                    III b  Sozialwesen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10.03.26</a:t>
                      </a:r>
                    </a:p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14:00 Uhr - 19:00 Uhr</a:t>
                      </a:r>
                    </a:p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Aula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6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Realschule Gemünden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www.rs-gemuenden.de</a:t>
                      </a: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  Mathematik       III a Französisch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II BWR                    III b  Werken</a:t>
                      </a: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5394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EBBD8C7-4B45-CA9C-6019-84431121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5" y="4477909"/>
            <a:ext cx="1302326" cy="12194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4010E3-E390-C4FA-8275-B8492A02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59" y="4328780"/>
            <a:ext cx="1271732" cy="16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AE44AF1-48E7-40D9-A551-94A05578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164" y="1712380"/>
            <a:ext cx="5157627" cy="3433240"/>
          </a:xfrm>
        </p:spPr>
        <p:txBody>
          <a:bodyPr>
            <a:normAutofit/>
          </a:bodyPr>
          <a:lstStyle/>
          <a:p>
            <a:pPr marL="9525" lvl="2" indent="0">
              <a:buNone/>
            </a:pPr>
            <a:r>
              <a:rPr lang="de-DE" sz="2400" b="1" dirty="0">
                <a:solidFill>
                  <a:srgbClr val="F89F42"/>
                </a:solidFill>
              </a:rPr>
              <a:t>Vielen Dank für Ihre Aufmerksamkeit!</a:t>
            </a:r>
          </a:p>
          <a:p>
            <a:pPr marL="9525" lvl="2" indent="0">
              <a:buNone/>
            </a:pPr>
            <a:endParaRPr lang="de-DE" sz="2400" b="1" i="1" dirty="0">
              <a:solidFill>
                <a:srgbClr val="FF6600"/>
              </a:solidFill>
            </a:endParaRPr>
          </a:p>
          <a:p>
            <a:pPr marL="9525" lvl="2" indent="0">
              <a:buNone/>
            </a:pPr>
            <a:r>
              <a:rPr lang="de-DE" sz="2400" dirty="0"/>
              <a:t>Alles Gute für den weiteren schulischen Weg Ihres Kindes!</a:t>
            </a:r>
          </a:p>
          <a:p>
            <a:pPr marL="9525" lvl="2" indent="0">
              <a:buNone/>
            </a:pPr>
            <a:r>
              <a:rPr lang="de-DE" sz="2000" dirty="0"/>
              <a:t>		                   </a:t>
            </a:r>
          </a:p>
          <a:p>
            <a:pPr marL="9525" lvl="2" indent="0">
              <a:buNone/>
            </a:pPr>
            <a:r>
              <a:rPr lang="de-DE" sz="2000" dirty="0"/>
              <a:t>Weitere Informationen finden Sie hier:</a:t>
            </a:r>
          </a:p>
          <a:p>
            <a:pPr marL="9525" lvl="2" indent="0">
              <a:buNone/>
            </a:pPr>
            <a:endParaRPr lang="de-DE" sz="2000" b="1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4DC8E2-A1B9-5C63-E34C-1B3C72A5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7" y="364733"/>
            <a:ext cx="2968701" cy="5964148"/>
          </a:xfrm>
          <a:prstGeom prst="rect">
            <a:avLst/>
          </a:prstGeom>
          <a:effectLst>
            <a:outerShdw blurRad="329852" dist="50800" dir="5400000" algn="ctr" rotWithShape="0">
              <a:srgbClr val="000000">
                <a:alpha val="79114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E421A4-DC65-1B59-128B-E49ED898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03" y="4261956"/>
            <a:ext cx="2085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294D6-848E-7F81-6D8A-998A25A5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Realschule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E82A9C-F68B-81ED-EF36-DD1B93DC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Überblick: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Profil der Realschule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Ausbildung an der Realschule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Übertrittsbestimmungen in die Eingangsklasse der Realschule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Möglichkeiten nach dem Abschluss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Realschulen in der Region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Weitere Informationsmöglichkeiten zur Realschule</a:t>
            </a:r>
          </a:p>
        </p:txBody>
      </p:sp>
    </p:spTree>
    <p:extLst>
      <p:ext uri="{BB962C8B-B14F-4D97-AF65-F5344CB8AC3E}">
        <p14:creationId xmlns:p14="http://schemas.microsoft.com/office/powerpoint/2010/main" val="41268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D4277-9D26-C123-1D70-1C05AD9F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Profil der Realschule</a:t>
            </a:r>
          </a:p>
        </p:txBody>
      </p:sp>
      <p:pic>
        <p:nvPicPr>
          <p:cNvPr id="6" name="Grafik 5" descr="Ein Bild, das Text, Visitenkarte, ClipArt enthält.&#10;&#10;Automatisch generierte Beschreibung">
            <a:extLst>
              <a:ext uri="{FF2B5EF4-FFF2-40B4-BE49-F238E27FC236}">
                <a16:creationId xmlns:a16="http://schemas.microsoft.com/office/drawing/2014/main" id="{A39A7199-9454-98DF-0274-E0B9AE0E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3" y="1550735"/>
            <a:ext cx="7756989" cy="3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6E1BA50-A4A2-C0FC-A012-21B02096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55" y="1231207"/>
            <a:ext cx="8496000" cy="502546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0790E4C-37D0-66AC-8C39-965CF061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Profil der Realschule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39839D-85C8-C6CA-824A-D09A8FBAD2C6}"/>
              </a:ext>
            </a:extLst>
          </p:cNvPr>
          <p:cNvSpPr/>
          <p:nvPr/>
        </p:nvSpPr>
        <p:spPr>
          <a:xfrm>
            <a:off x="7831298" y="2021294"/>
            <a:ext cx="1422613" cy="399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BB299F-D187-A2DB-B737-A3C02E0DEBDA}"/>
              </a:ext>
            </a:extLst>
          </p:cNvPr>
          <p:cNvSpPr/>
          <p:nvPr/>
        </p:nvSpPr>
        <p:spPr>
          <a:xfrm>
            <a:off x="2949400" y="2414136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F7F1708-9188-3922-2C28-18E25F7C8B02}"/>
              </a:ext>
            </a:extLst>
          </p:cNvPr>
          <p:cNvSpPr/>
          <p:nvPr/>
        </p:nvSpPr>
        <p:spPr>
          <a:xfrm>
            <a:off x="5327509" y="2414136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8F46D0-642A-1360-43FD-54147D44839F}"/>
              </a:ext>
            </a:extLst>
          </p:cNvPr>
          <p:cNvSpPr/>
          <p:nvPr/>
        </p:nvSpPr>
        <p:spPr>
          <a:xfrm>
            <a:off x="498655" y="5291192"/>
            <a:ext cx="7165866" cy="965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D66C34-FE7F-A622-4794-BCB022135E68}"/>
              </a:ext>
            </a:extLst>
          </p:cNvPr>
          <p:cNvSpPr/>
          <p:nvPr/>
        </p:nvSpPr>
        <p:spPr>
          <a:xfrm>
            <a:off x="437010" y="2444959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0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8B027-D00A-8A05-2E30-E7F899C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78" y="3007699"/>
            <a:ext cx="3688422" cy="842601"/>
          </a:xfrm>
        </p:spPr>
        <p:txBody>
          <a:bodyPr/>
          <a:lstStyle/>
          <a:p>
            <a:r>
              <a:rPr lang="de-DE" b="1" dirty="0"/>
              <a:t>Stundentafel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(5. und 6. Jahrgangsstufe)</a:t>
            </a:r>
          </a:p>
        </p:txBody>
      </p:sp>
      <p:graphicFrame>
        <p:nvGraphicFramePr>
          <p:cNvPr id="8" name="Tabelle 5">
            <a:extLst>
              <a:ext uri="{FF2B5EF4-FFF2-40B4-BE49-F238E27FC236}">
                <a16:creationId xmlns:a16="http://schemas.microsoft.com/office/drawing/2014/main" id="{9F8481AB-D56D-D730-7CB8-A83BFEAF0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65933"/>
              </p:ext>
            </p:extLst>
          </p:nvPr>
        </p:nvGraphicFramePr>
        <p:xfrm>
          <a:off x="446961" y="424129"/>
          <a:ext cx="4860000" cy="5672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920518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475368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67312790"/>
                    </a:ext>
                  </a:extLst>
                </a:gridCol>
              </a:tblGrid>
              <a:tr h="369236">
                <a:tc>
                  <a:txBody>
                    <a:bodyPr/>
                    <a:lstStyle/>
                    <a:p>
                      <a:r>
                        <a:rPr lang="de-DE" sz="1800" dirty="0"/>
                        <a:t>Unterrichtsfach</a:t>
                      </a:r>
                    </a:p>
                  </a:txBody>
                  <a:tcPr>
                    <a:solidFill>
                      <a:srgbClr val="E48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Jgst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6.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Jgst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8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373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Religion/Ethik/Islam. Unt.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386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Deutsch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08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Englisch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02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Geschichte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1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Geographie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18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Mathematik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513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Biologie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33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Informationstechnologie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96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(+2)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(+2)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790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Musik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22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Werken (o. Kunst o. Textilarbeit)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027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dirty="0">
                          <a:solidFill>
                            <a:schemeClr val="tx1"/>
                          </a:solidFill>
                        </a:rPr>
                        <a:t>Projekt  (o. Ergänzungsunterricht)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79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Gesamtstundenzahl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de-DE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de-DE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3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48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51EE1-7316-ABA6-F901-E5635777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Ausbildung an der Realschule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C990AA-C1E8-D650-382B-25EA413A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1335640"/>
            <a:ext cx="8677072" cy="45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8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6C997-E2C7-8550-71AE-E766FBAF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und nach dem Realschulabschluss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EA73C2-4439-AA99-697C-152AAE57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7" y="1107618"/>
            <a:ext cx="7301919" cy="52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6730AFF-B80A-6D82-7A5D-A34290F1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>
                <a:solidFill>
                  <a:srgbClr val="ED7D31"/>
                </a:solidFill>
              </a:rPr>
              <a:t>Für welche Schülerinnen und Schüler ist die Realschule geeignet?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50D2AE0D-EDE7-8486-A0D2-81192040D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426952"/>
              </p:ext>
            </p:extLst>
          </p:nvPr>
        </p:nvGraphicFramePr>
        <p:xfrm>
          <a:off x="468313" y="1241425"/>
          <a:ext cx="8045450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CF82D2F-8572-03E6-F595-8C8FDF327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81" y="1500027"/>
            <a:ext cx="8231918" cy="43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BEB7B-2AB3-4890-9A4F-26DB4ABE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Übertritt nach Jahrgangsstufe 4 der Grundschule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B8C146-599F-D33B-D990-3A60B052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0" y="1245600"/>
            <a:ext cx="7740000" cy="51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7984"/>
      </p:ext>
    </p:extLst>
  </p:cSld>
  <p:clrMapOvr>
    <a:masterClrMapping/>
  </p:clrMapOvr>
</p:sld>
</file>

<file path=ppt/theme/theme1.xml><?xml version="1.0" encoding="utf-8"?>
<a:theme xmlns:a="http://schemas.openxmlformats.org/drawingml/2006/main" name="Seiten mit Tex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06A53B-344D-C348-9D9F-F7C8FFB76512}" vid="{084C7B5D-C3C4-A541-B9CF-18041CCC249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1EC9E41863F489F11A4EBFEB7081A" ma:contentTypeVersion="13" ma:contentTypeDescription="Ein neues Dokument erstellen." ma:contentTypeScope="" ma:versionID="b53d3ef7e588ecdc0942aaa2a0a258ea">
  <xsd:schema xmlns:xsd="http://www.w3.org/2001/XMLSchema" xmlns:xs="http://www.w3.org/2001/XMLSchema" xmlns:p="http://schemas.microsoft.com/office/2006/metadata/properties" xmlns:ns3="8617dcca-4ef8-437d-860f-0ebdd4f09132" xmlns:ns4="c0788c51-59f6-4791-9312-da136c9bb0a8" targetNamespace="http://schemas.microsoft.com/office/2006/metadata/properties" ma:root="true" ma:fieldsID="f43da3a893fea46b8be8aa5b6170c9df" ns3:_="" ns4:_="">
    <xsd:import namespace="8617dcca-4ef8-437d-860f-0ebdd4f09132"/>
    <xsd:import namespace="c0788c51-59f6-4791-9312-da136c9bb0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7dcca-4ef8-437d-860f-0ebdd4f09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88c51-59f6-4791-9312-da136c9bb0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7578D5-F6A7-41D5-ACAB-978768FCD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7dcca-4ef8-437d-860f-0ebdd4f09132"/>
    <ds:schemaRef ds:uri="c0788c51-59f6-4791-9312-da136c9bb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225E5-0DC0-43E0-97C0-D56FCACF2E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4A5B9-5CEC-4A7D-985D-A22163A29B89}">
  <ds:schemaRefs>
    <ds:schemaRef ds:uri="8617dcca-4ef8-437d-860f-0ebdd4f09132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c0788c51-59f6-4791-9312-da136c9bb0a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 Schulberatungsstelle ohne Anleitung</Template>
  <TotalTime>0</TotalTime>
  <Words>519</Words>
  <Application>Microsoft Office PowerPoint</Application>
  <PresentationFormat>Bildschirmpräsentation (4:3)</PresentationFormat>
  <Paragraphs>140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Systemschrift Normal</vt:lpstr>
      <vt:lpstr>Seiten mit Text</vt:lpstr>
      <vt:lpstr>Die Realschule</vt:lpstr>
      <vt:lpstr>Die Realschule</vt:lpstr>
      <vt:lpstr>Das Profil der Realschule</vt:lpstr>
      <vt:lpstr>Das Profil der Realschule</vt:lpstr>
      <vt:lpstr>Stundentafel  (5. und 6. Jahrgangsstufe)</vt:lpstr>
      <vt:lpstr>Die Ausbildung an der Realschule</vt:lpstr>
      <vt:lpstr>… und nach dem Realschulabschluss</vt:lpstr>
      <vt:lpstr>Für welche Schülerinnen und Schüler ist die Realschule geeignet?</vt:lpstr>
      <vt:lpstr>Übertritt nach Jahrgangsstufe 4 der Grundschule</vt:lpstr>
      <vt:lpstr>Übertritt nach Jahrgangsstufe 5 der Mittelschule</vt:lpstr>
      <vt:lpstr>Der Probeunterricht</vt:lpstr>
      <vt:lpstr>Prüfungsinhalte des Probeunterrichts</vt:lpstr>
      <vt:lpstr>Übertritt mit dem Probeunterricht</vt:lpstr>
      <vt:lpstr>Anmeldung für das Schuljahr 2026/27</vt:lpstr>
      <vt:lpstr>Beratungsmöglichkeiten </vt:lpstr>
      <vt:lpstr>Die Realschulen in der Region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Anit Enge</dc:creator>
  <cp:lastModifiedBy>Christoph Rüttiger</cp:lastModifiedBy>
  <cp:revision>122</cp:revision>
  <cp:lastPrinted>2023-09-26T17:26:30Z</cp:lastPrinted>
  <dcterms:created xsi:type="dcterms:W3CDTF">2022-07-03T14:11:22Z</dcterms:created>
  <dcterms:modified xsi:type="dcterms:W3CDTF">2025-11-26T13:07:24Z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0x01010044A1EC9E41863F489F11A4EBFEB7081A</vt:lpwstr>
  </property>
</Properties>
</file>