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672" r:id="rId2"/>
    <p:sldMasterId id="2147483683" r:id="rId3"/>
  </p:sldMasterIdLst>
  <p:sldIdLst>
    <p:sldId id="265" r:id="rId4"/>
    <p:sldId id="277" r:id="rId5"/>
    <p:sldId id="517" r:id="rId6"/>
    <p:sldId id="518" r:id="rId7"/>
    <p:sldId id="519" r:id="rId8"/>
    <p:sldId id="527" r:id="rId9"/>
    <p:sldId id="521" r:id="rId10"/>
    <p:sldId id="312" r:id="rId11"/>
    <p:sldId id="524" r:id="rId12"/>
    <p:sldId id="522" r:id="rId13"/>
    <p:sldId id="526" r:id="rId14"/>
    <p:sldId id="523" r:id="rId15"/>
    <p:sldId id="525" r:id="rId16"/>
    <p:sldId id="273" r:id="rId17"/>
    <p:sldId id="274" r:id="rId18"/>
  </p:sldIdLst>
  <p:sldSz cx="9144000" cy="6858000" type="screen4x3"/>
  <p:notesSz cx="6888163" cy="100203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FE5"/>
    <a:srgbClr val="E0AEC9"/>
    <a:srgbClr val="DFA5F9"/>
    <a:srgbClr val="8CE739"/>
    <a:srgbClr val="F4F296"/>
    <a:srgbClr val="A9EF99"/>
    <a:srgbClr val="004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6"/>
    <p:restoredTop sz="96291"/>
  </p:normalViewPr>
  <p:slideViewPr>
    <p:cSldViewPr snapToGrid="0" snapToObjects="1">
      <p:cViewPr varScale="1">
        <p:scale>
          <a:sx n="74" d="100"/>
          <a:sy n="74" d="100"/>
        </p:scale>
        <p:origin x="12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E38D3-8191-1C4B-90FD-E3DC89F0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E888B5-6E2C-CB44-BAAC-AED843A3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241502"/>
            <a:ext cx="8046000" cy="5114365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1600"/>
              </a:spcBef>
              <a:spcAft>
                <a:spcPts val="0"/>
              </a:spcAft>
              <a:defRPr sz="2000"/>
            </a:lvl1pPr>
            <a:lvl2pPr marL="540000" indent="-216000">
              <a:spcBef>
                <a:spcPts val="1200"/>
              </a:spcBef>
              <a:spcAft>
                <a:spcPts val="0"/>
              </a:spcAft>
              <a:buFont typeface="Systemschrift Normal"/>
              <a:buChar char="&gt;"/>
              <a:defRPr sz="1800"/>
            </a:lvl2pPr>
            <a:lvl3pPr marL="900000" indent="-216000">
              <a:spcBef>
                <a:spcPts val="800"/>
              </a:spcBef>
              <a:spcAft>
                <a:spcPts val="0"/>
              </a:spcAft>
              <a:buFont typeface="Systemschrift Normal"/>
              <a:buChar char="–"/>
              <a:defRPr sz="1400"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682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378C214-481C-C54D-9A95-C1BCB3940988}"/>
              </a:ext>
            </a:extLst>
          </p:cNvPr>
          <p:cNvSpPr txBox="1"/>
          <p:nvPr userDrawn="1"/>
        </p:nvSpPr>
        <p:spPr>
          <a:xfrm>
            <a:off x="2661196" y="6505606"/>
            <a:ext cx="3660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100" b="0" i="0" u="none" strike="noStrike" kern="1200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Staatliche Schulberatungsstelle für Unterfranken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B8550FC-28BE-544A-80D6-B2B7E800C4D1}"/>
              </a:ext>
            </a:extLst>
          </p:cNvPr>
          <p:cNvSpPr txBox="1"/>
          <p:nvPr userDrawn="1"/>
        </p:nvSpPr>
        <p:spPr>
          <a:xfrm>
            <a:off x="467833" y="6505606"/>
            <a:ext cx="2363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de-DE" sz="1100" dirty="0">
                <a:solidFill>
                  <a:schemeClr val="accent6"/>
                </a:solidFill>
              </a:rPr>
              <a:t>(Hier Datum einfügen)</a:t>
            </a:r>
            <a:endParaRPr lang="de-DE" sz="1100" b="0" i="0" u="none" strike="noStrike" kern="1200" baseline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DB3CC3-63A7-C242-A466-EDF9149D6B7B}"/>
              </a:ext>
            </a:extLst>
          </p:cNvPr>
          <p:cNvSpPr txBox="1"/>
          <p:nvPr userDrawn="1"/>
        </p:nvSpPr>
        <p:spPr>
          <a:xfrm>
            <a:off x="7265505" y="6505606"/>
            <a:ext cx="124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e-DE" sz="1100" b="0" i="0" u="none" strike="noStrike" kern="1200" baseline="0" dirty="0">
                <a:solidFill>
                  <a:schemeClr val="accent6"/>
                </a:solidFill>
                <a:latin typeface="+mn-lt"/>
              </a:rPr>
              <a:t>Seite </a:t>
            </a:r>
            <a:fld id="{92FA3F61-77AB-FF49-B5AC-D67BF8C50F47}" type="slidenum">
              <a:rPr lang="de-DE" sz="1100" smtClean="0">
                <a:solidFill>
                  <a:schemeClr val="accent6"/>
                </a:solidFill>
                <a:latin typeface="+mn-lt"/>
              </a:rPr>
              <a:pPr algn="r" rtl="0"/>
              <a:t>‹Nr.›</a:t>
            </a:fld>
            <a:r>
              <a:rPr lang="de-DE" sz="1100" b="0" i="0" u="none" strike="noStrike" kern="1200" baseline="0" dirty="0">
                <a:solidFill>
                  <a:schemeClr val="accent6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6670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7A04F-2412-9C41-92F6-CC7C5C95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8BB0FB-32EA-EF4B-AD26-57C3D9D3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241502"/>
            <a:ext cx="4014715" cy="5114365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1600"/>
              </a:spcBef>
              <a:spcAft>
                <a:spcPts val="0"/>
              </a:spcAft>
              <a:defRPr sz="2000"/>
            </a:lvl1pPr>
            <a:lvl2pPr marL="540000" indent="-216000">
              <a:spcBef>
                <a:spcPts val="1200"/>
              </a:spcBef>
              <a:spcAft>
                <a:spcPts val="0"/>
              </a:spcAft>
              <a:buFont typeface="Systemschrift Normal"/>
              <a:buChar char="&gt;"/>
              <a:defRPr sz="1800"/>
            </a:lvl2pPr>
            <a:lvl3pPr marL="900000" indent="-216000">
              <a:spcBef>
                <a:spcPts val="800"/>
              </a:spcBef>
              <a:spcAft>
                <a:spcPts val="0"/>
              </a:spcAft>
              <a:buFont typeface="Systemschrift Normal"/>
              <a:buChar char="–"/>
              <a:defRPr sz="1400"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879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9F2C1-C8A2-4142-BF0B-DE82501C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9A07ED-C42A-4847-AC1C-C821DF54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241502"/>
            <a:ext cx="4021346" cy="5114365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1600"/>
              </a:spcBef>
              <a:spcAft>
                <a:spcPts val="0"/>
              </a:spcAft>
              <a:defRPr sz="2000"/>
            </a:lvl1pPr>
            <a:lvl2pPr marL="540000" indent="-216000">
              <a:spcBef>
                <a:spcPts val="1200"/>
              </a:spcBef>
              <a:spcAft>
                <a:spcPts val="0"/>
              </a:spcAft>
              <a:buFont typeface="Systemschrift Normal"/>
              <a:buChar char="&gt;"/>
              <a:defRPr sz="1800"/>
            </a:lvl2pPr>
            <a:lvl3pPr marL="900000" indent="-216000">
              <a:spcBef>
                <a:spcPts val="800"/>
              </a:spcBef>
              <a:spcAft>
                <a:spcPts val="0"/>
              </a:spcAft>
              <a:buFont typeface="Systemschrift Normal"/>
              <a:buChar char="–"/>
              <a:defRPr sz="1400"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240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>
            <a:extLst>
              <a:ext uri="{FF2B5EF4-FFF2-40B4-BE49-F238E27FC236}">
                <a16:creationId xmlns:a16="http://schemas.microsoft.com/office/drawing/2014/main" id="{36FA4138-BDE1-684A-85F9-820EDBA92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62269"/>
            <a:ext cx="7920000" cy="2247693"/>
          </a:xfrm>
          <a:prstGeom prst="rect">
            <a:avLst/>
          </a:prstGeom>
        </p:spPr>
        <p:txBody>
          <a:bodyPr anchor="b" anchorCtr="0"/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2F7DF427-87D0-BB4D-A5D7-E7C2557CC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75131"/>
            <a:ext cx="7920000" cy="11926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/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4" name="Inhaltsplatzhalter 33">
            <a:extLst>
              <a:ext uri="{FF2B5EF4-FFF2-40B4-BE49-F238E27FC236}">
                <a16:creationId xmlns:a16="http://schemas.microsoft.com/office/drawing/2014/main" id="{9E167B10-B850-984B-B49B-729D73D6B4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1413" y="5625547"/>
            <a:ext cx="6708775" cy="3279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901566E-BA3A-1B47-8A1D-EE51F3D012FC}"/>
              </a:ext>
            </a:extLst>
          </p:cNvPr>
          <p:cNvSpPr txBox="1"/>
          <p:nvPr userDrawn="1"/>
        </p:nvSpPr>
        <p:spPr>
          <a:xfrm>
            <a:off x="3220278" y="5088835"/>
            <a:ext cx="2892287" cy="427382"/>
          </a:xfrm>
          <a:prstGeom prst="rect">
            <a:avLst/>
          </a:prstGeom>
        </p:spPr>
        <p:txBody>
          <a:bodyPr wrap="square" rtlCol="0" anchor="b">
            <a:normAutofit/>
          </a:bodyPr>
          <a:lstStyle/>
          <a:p>
            <a:pPr algn="l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A72C9D-034D-C442-95E5-5C1AB439B09B}"/>
              </a:ext>
            </a:extLst>
          </p:cNvPr>
          <p:cNvSpPr txBox="1"/>
          <p:nvPr userDrawn="1"/>
        </p:nvSpPr>
        <p:spPr>
          <a:xfrm>
            <a:off x="3148717" y="6559826"/>
            <a:ext cx="0" cy="0"/>
          </a:xfrm>
          <a:prstGeom prst="rect">
            <a:avLst/>
          </a:prstGeom>
        </p:spPr>
        <p:txBody>
          <a:bodyPr wrap="none" rtlCol="0" anchor="b">
            <a:normAutofit fontScale="25000" lnSpcReduction="20000"/>
          </a:bodyPr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68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Anfang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9A0034E-500D-7E40-8806-116851E43462}"/>
              </a:ext>
            </a:extLst>
          </p:cNvPr>
          <p:cNvSpPr txBox="1"/>
          <p:nvPr userDrawn="1"/>
        </p:nvSpPr>
        <p:spPr>
          <a:xfrm>
            <a:off x="6527523" y="6453686"/>
            <a:ext cx="1987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e-DE" sz="1200" b="0" i="0" u="none" strike="noStrike" kern="1200" baseline="0" dirty="0">
                <a:solidFill>
                  <a:schemeClr val="accent6"/>
                </a:solidFill>
                <a:latin typeface="+mn-lt"/>
              </a:rPr>
              <a:t>Seite </a:t>
            </a:r>
            <a:fld id="{92FA3F61-77AB-FF49-B5AC-D67BF8C50F47}" type="slidenum">
              <a:rPr lang="de-DE" sz="1200" smtClean="0">
                <a:solidFill>
                  <a:schemeClr val="accent6"/>
                </a:solidFill>
                <a:latin typeface="+mn-lt"/>
              </a:rPr>
              <a:pPr algn="r" rtl="0"/>
              <a:t>‹Nr.›</a:t>
            </a:fld>
            <a:r>
              <a:rPr lang="de-DE" sz="1200" b="0" i="0" u="none" strike="noStrike" kern="1200" baseline="0" dirty="0">
                <a:solidFill>
                  <a:schemeClr val="accent6"/>
                </a:solidFill>
                <a:latin typeface="+mn-lt"/>
              </a:rPr>
              <a:t>  </a:t>
            </a:r>
          </a:p>
        </p:txBody>
      </p:sp>
      <p:sp>
        <p:nvSpPr>
          <p:cNvPr id="11" name="Textfeld 10" title="Unterüberschrift">
            <a:extLst>
              <a:ext uri="{FF2B5EF4-FFF2-40B4-BE49-F238E27FC236}">
                <a16:creationId xmlns:a16="http://schemas.microsoft.com/office/drawing/2014/main" id="{6FBDC8B9-8E46-3042-9939-46D637A2C983}"/>
              </a:ext>
            </a:extLst>
          </p:cNvPr>
          <p:cNvSpPr txBox="1"/>
          <p:nvPr userDrawn="1"/>
        </p:nvSpPr>
        <p:spPr>
          <a:xfrm>
            <a:off x="637345" y="4325311"/>
            <a:ext cx="7920000" cy="2520000"/>
          </a:xfrm>
          <a:prstGeom prst="rect">
            <a:avLst/>
          </a:prstGeom>
        </p:spPr>
        <p:txBody>
          <a:bodyPr wrap="square" rtlCol="0" anchor="b">
            <a:normAutofit/>
          </a:bodyPr>
          <a:lstStyle/>
          <a:p>
            <a:pPr algn="l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9328C26-4D9B-0749-B217-4FE60B585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62269"/>
            <a:ext cx="7920000" cy="2247693"/>
          </a:xfrm>
          <a:prstGeom prst="rect">
            <a:avLst/>
          </a:prstGeom>
        </p:spPr>
        <p:txBody>
          <a:bodyPr anchor="b" anchorCtr="0"/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2B4BE6D9-ADDB-904F-936A-6B522B8F1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786809"/>
            <a:ext cx="7920000" cy="11926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/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19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-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621B6F-C144-4D91-85C7-570CAAE7CD8A}" type="datetime1">
              <a:rPr lang="de-DE" smtClean="0"/>
              <a:t>07.11.2024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6464E3E-159E-4C25-9F55-B18C11B8FA26}" type="slidenum">
              <a:rPr lang="de-DE"/>
              <a:t>‹Nr.›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1812" y="3593827"/>
            <a:ext cx="8548339" cy="756000"/>
          </a:xfrm>
          <a:prstGeom prst="rect">
            <a:avLst/>
          </a:prstGeom>
          <a:solidFill>
            <a:srgbClr val="FFCD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0" i="0">
                <a:solidFill>
                  <a:schemeClr val="accent5">
                    <a:lumMod val="75000"/>
                  </a:schemeClr>
                </a:solidFill>
                <a:latin typeface="Calibri"/>
                <a:ea typeface="Roboto"/>
                <a:cs typeface="Calibri"/>
              </a:defRPr>
            </a:lvl1pPr>
          </a:lstStyle>
          <a:p>
            <a:pPr>
              <a:defRPr/>
            </a:pPr>
            <a:r>
              <a:rPr lang="de-DE" sz="3200" b="0" i="0" spc="200">
                <a:solidFill>
                  <a:srgbClr val="2B418E"/>
                </a:solidFill>
                <a:latin typeface="Calibri"/>
                <a:ea typeface="Roboto"/>
                <a:cs typeface="Calibri"/>
              </a:rPr>
              <a:t>Subline</a:t>
            </a:r>
            <a:endParaRPr lang="de-DE" sz="3200" spc="200">
              <a:solidFill>
                <a:srgbClr val="2B418E"/>
              </a:solidFill>
              <a:latin typeface="Roboto"/>
              <a:ea typeface="Roboto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271811" y="1154036"/>
            <a:ext cx="8548339" cy="2440202"/>
          </a:xfrm>
          <a:prstGeom prst="rect">
            <a:avLst/>
          </a:prstGeom>
          <a:solidFill>
            <a:srgbClr val="2B418E"/>
          </a:solidFill>
        </p:spPr>
        <p:txBody>
          <a:bodyPr anchor="ctr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 sz="4400" b="1" i="0">
                <a:latin typeface="Calibri"/>
                <a:ea typeface="Roboto Slab"/>
                <a:cs typeface="Calibri"/>
              </a:rPr>
              <a:t>Headline</a:t>
            </a:r>
            <a:endParaRPr lang="de-DE" sz="4400" b="1">
              <a:latin typeface="Roboto Slab"/>
              <a:ea typeface="Roboto Slab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72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16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5DACA9-A4CE-1846-9E95-C26DDBE1EF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691" y="262626"/>
            <a:ext cx="1462232" cy="8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3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5DACA9-A4CE-1846-9E95-C26DDBE1EF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691" y="262626"/>
            <a:ext cx="1462232" cy="84499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FB6DEA4-9773-D941-B0B6-0B82D505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265017"/>
            <a:ext cx="6942783" cy="842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2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833" y="265017"/>
            <a:ext cx="6942783" cy="842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F3D3172-BE92-364E-BB91-DC7F2600E28F}"/>
              </a:ext>
            </a:extLst>
          </p:cNvPr>
          <p:cNvSpPr txBox="1"/>
          <p:nvPr userDrawn="1"/>
        </p:nvSpPr>
        <p:spPr>
          <a:xfrm>
            <a:off x="3774558" y="659218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3A7F1E-9BDE-A84A-AEFA-571E52515DA8}"/>
              </a:ext>
            </a:extLst>
          </p:cNvPr>
          <p:cNvSpPr txBox="1"/>
          <p:nvPr userDrawn="1"/>
        </p:nvSpPr>
        <p:spPr>
          <a:xfrm>
            <a:off x="2661196" y="6505606"/>
            <a:ext cx="3660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100" b="0" i="0" u="none" strike="noStrike" kern="1200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Staatliche Schulberatungsstelle für Unterfranken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2165D5-D5F9-3C4C-AD21-29E63A766334}"/>
              </a:ext>
            </a:extLst>
          </p:cNvPr>
          <p:cNvSpPr txBox="1"/>
          <p:nvPr userDrawn="1"/>
        </p:nvSpPr>
        <p:spPr>
          <a:xfrm>
            <a:off x="467833" y="6505606"/>
            <a:ext cx="2363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de-DE" sz="1100" dirty="0">
                <a:solidFill>
                  <a:schemeClr val="accent6"/>
                </a:solidFill>
              </a:rPr>
              <a:t>(Hier Datum einfügen)</a:t>
            </a:r>
            <a:endParaRPr lang="de-DE" sz="1100" b="0" i="0" u="none" strike="noStrike" kern="1200" baseline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67BFDC9-58FD-AD47-829D-F427D3C82CE3}"/>
              </a:ext>
            </a:extLst>
          </p:cNvPr>
          <p:cNvSpPr txBox="1"/>
          <p:nvPr userDrawn="1"/>
        </p:nvSpPr>
        <p:spPr>
          <a:xfrm>
            <a:off x="7265505" y="6505606"/>
            <a:ext cx="124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e-DE" sz="1100" b="0" i="0" u="none" strike="noStrike" kern="1200" baseline="0" dirty="0">
                <a:solidFill>
                  <a:schemeClr val="accent6"/>
                </a:solidFill>
                <a:latin typeface="+mn-lt"/>
              </a:rPr>
              <a:t>Seite </a:t>
            </a:r>
            <a:fld id="{92FA3F61-77AB-FF49-B5AC-D67BF8C50F47}" type="slidenum">
              <a:rPr lang="de-DE" sz="1100" smtClean="0">
                <a:solidFill>
                  <a:schemeClr val="accent6"/>
                </a:solidFill>
                <a:latin typeface="+mn-lt"/>
              </a:rPr>
              <a:pPr algn="r" rtl="0"/>
              <a:t>‹Nr.›</a:t>
            </a:fld>
            <a:r>
              <a:rPr lang="de-DE" sz="1100" b="0" i="0" u="none" strike="noStrike" kern="1200" baseline="0" dirty="0">
                <a:solidFill>
                  <a:schemeClr val="accent6"/>
                </a:solidFill>
                <a:latin typeface="+mn-lt"/>
              </a:rPr>
              <a:t>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CD8D2B0-DFF5-4280-840C-B66C2E62DE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6209" y="75556"/>
            <a:ext cx="2067791" cy="6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baseline="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feld 45">
            <a:extLst>
              <a:ext uri="{FF2B5EF4-FFF2-40B4-BE49-F238E27FC236}">
                <a16:creationId xmlns:a16="http://schemas.microsoft.com/office/drawing/2014/main" id="{7DE8A28C-4ECF-B640-A7F4-32E1FCBBF255}"/>
              </a:ext>
            </a:extLst>
          </p:cNvPr>
          <p:cNvSpPr txBox="1"/>
          <p:nvPr userDrawn="1"/>
        </p:nvSpPr>
        <p:spPr>
          <a:xfrm>
            <a:off x="2827596" y="6505606"/>
            <a:ext cx="3327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100" b="0" i="0" u="none" strike="noStrike" kern="1200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Staatliche Schulberatungsstelle für Unterfranken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C9D860-EB5F-4250-91A0-3553A2AB3D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6209" y="75556"/>
            <a:ext cx="2067791" cy="6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3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8F3D3172-BE92-364E-BB91-DC7F2600E28F}"/>
              </a:ext>
            </a:extLst>
          </p:cNvPr>
          <p:cNvSpPr txBox="1"/>
          <p:nvPr userDrawn="1"/>
        </p:nvSpPr>
        <p:spPr>
          <a:xfrm>
            <a:off x="3774558" y="6592186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3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686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baseline="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.bayern.de/schueler/schularten/mittelschule.html" TargetMode="External"/><Relationship Id="rId2" Type="http://schemas.openxmlformats.org/officeDocument/2006/relationships/hyperlink" Target="https://www.km.bayern.de/schuel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AFBCD-713E-934F-AF87-8822979F2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90" y="1445341"/>
            <a:ext cx="8212510" cy="1297859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MITTELSCHULE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5234A3-1E52-C542-AD27-0B2FD601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69133"/>
            <a:ext cx="7920000" cy="1192696"/>
          </a:xfrm>
        </p:spPr>
        <p:txBody>
          <a:bodyPr/>
          <a:lstStyle/>
          <a:p>
            <a:r>
              <a:rPr lang="de-DE" sz="4000" dirty="0"/>
              <a:t>Informationen zum Übertritt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A77ABD-2A15-4856-BCFA-FFB89A7802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56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181EC866-1FAF-4DE4-8914-074975DE4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52" y="1543559"/>
            <a:ext cx="82296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de-DE" altLang="de-DE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8B162E7-9309-4969-8754-4EF32C61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91" y="456122"/>
            <a:ext cx="7499756" cy="84296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de-DE" altLang="de-DE" sz="3600" dirty="0">
                <a:solidFill>
                  <a:srgbClr val="C00000"/>
                </a:solidFill>
                <a:latin typeface="Calibri" panose="020F0502020204030204" pitchFamily="34" charset="0"/>
              </a:rPr>
              <a:t>VON DER REGELKLASSE IN DEN M-ZUG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28B2AFC-2477-4CB7-A629-22CE4840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84" y="1543559"/>
            <a:ext cx="8035552" cy="51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de-DE" altLang="de-DE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228492-582A-426C-9AFC-9EF3C371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84" y="1695959"/>
            <a:ext cx="8035552" cy="51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36D927-87FD-479E-957E-6EC18702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96" y="1068612"/>
            <a:ext cx="8035224" cy="510279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A04AFC9-9254-46D0-8591-DAADA48169BC}"/>
              </a:ext>
            </a:extLst>
          </p:cNvPr>
          <p:cNvSpPr/>
          <p:nvPr/>
        </p:nvSpPr>
        <p:spPr>
          <a:xfrm>
            <a:off x="621017" y="3416426"/>
            <a:ext cx="2256639" cy="807678"/>
          </a:xfrm>
          <a:prstGeom prst="rect">
            <a:avLst/>
          </a:prstGeom>
          <a:solidFill>
            <a:srgbClr val="A9E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Regelklasse 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B6362E0-2B70-414A-A5B0-DF44AD46925D}"/>
              </a:ext>
            </a:extLst>
          </p:cNvPr>
          <p:cNvSpPr/>
          <p:nvPr/>
        </p:nvSpPr>
        <p:spPr>
          <a:xfrm>
            <a:off x="631556" y="2355968"/>
            <a:ext cx="2256639" cy="867166"/>
          </a:xfrm>
          <a:prstGeom prst="rect">
            <a:avLst/>
          </a:prstGeom>
          <a:solidFill>
            <a:srgbClr val="A9E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Regelklasse 8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3914DD3-199A-4897-BF1B-5F3879A6EB3A}"/>
              </a:ext>
            </a:extLst>
          </p:cNvPr>
          <p:cNvSpPr/>
          <p:nvPr/>
        </p:nvSpPr>
        <p:spPr>
          <a:xfrm>
            <a:off x="638314" y="4455910"/>
            <a:ext cx="2256639" cy="758944"/>
          </a:xfrm>
          <a:prstGeom prst="rect">
            <a:avLst/>
          </a:prstGeom>
          <a:solidFill>
            <a:srgbClr val="A9E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Regelklasse 6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BD03DA0-2A34-4700-99CE-97A04DA902E4}"/>
              </a:ext>
            </a:extLst>
          </p:cNvPr>
          <p:cNvSpPr/>
          <p:nvPr/>
        </p:nvSpPr>
        <p:spPr>
          <a:xfrm rot="10800000" flipV="1">
            <a:off x="625384" y="5446660"/>
            <a:ext cx="2256639" cy="724746"/>
          </a:xfrm>
          <a:prstGeom prst="rect">
            <a:avLst/>
          </a:prstGeom>
          <a:solidFill>
            <a:srgbClr val="A9E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Regelklasse 5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D55D7F6-76AE-465C-95F1-2ED9DC0FA000}"/>
              </a:ext>
            </a:extLst>
          </p:cNvPr>
          <p:cNvCxnSpPr>
            <a:cxnSpLocks/>
          </p:cNvCxnSpPr>
          <p:nvPr/>
        </p:nvCxnSpPr>
        <p:spPr>
          <a:xfrm>
            <a:off x="2914061" y="2716400"/>
            <a:ext cx="1560929" cy="119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88C7E0A-E7B3-41E3-B7E8-FD08116B36E7}"/>
              </a:ext>
            </a:extLst>
          </p:cNvPr>
          <p:cNvCxnSpPr>
            <a:cxnSpLocks/>
          </p:cNvCxnSpPr>
          <p:nvPr/>
        </p:nvCxnSpPr>
        <p:spPr>
          <a:xfrm>
            <a:off x="2914061" y="3839807"/>
            <a:ext cx="15609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15C9629A-8671-4A04-B469-4D3A401AF9EF}"/>
              </a:ext>
            </a:extLst>
          </p:cNvPr>
          <p:cNvCxnSpPr>
            <a:cxnSpLocks/>
          </p:cNvCxnSpPr>
          <p:nvPr/>
        </p:nvCxnSpPr>
        <p:spPr>
          <a:xfrm>
            <a:off x="2914061" y="4850789"/>
            <a:ext cx="15609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32A4039-B2F0-4F1E-A5A2-FE8C44370536}"/>
              </a:ext>
            </a:extLst>
          </p:cNvPr>
          <p:cNvCxnSpPr>
            <a:cxnSpLocks/>
          </p:cNvCxnSpPr>
          <p:nvPr/>
        </p:nvCxnSpPr>
        <p:spPr>
          <a:xfrm>
            <a:off x="2914061" y="5812205"/>
            <a:ext cx="15609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81836F2A-71ED-4A43-AA5D-0BECA684BCFA}"/>
              </a:ext>
            </a:extLst>
          </p:cNvPr>
          <p:cNvSpPr/>
          <p:nvPr/>
        </p:nvSpPr>
        <p:spPr>
          <a:xfrm>
            <a:off x="4525324" y="2308734"/>
            <a:ext cx="4301832" cy="914400"/>
          </a:xfrm>
          <a:prstGeom prst="rect">
            <a:avLst/>
          </a:prstGeom>
          <a:solidFill>
            <a:srgbClr val="F4F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M9: </a:t>
            </a:r>
            <a:r>
              <a:rPr lang="de-DE" sz="1800" dirty="0">
                <a:solidFill>
                  <a:schemeClr val="tx1"/>
                </a:solidFill>
              </a:rPr>
              <a:t>2,33 in D, E, M im ZZ oder im JZ oder Aufnahmeprüfung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C5F2D54-599D-4DC3-9BA9-74D2C8D68F94}"/>
              </a:ext>
            </a:extLst>
          </p:cNvPr>
          <p:cNvSpPr/>
          <p:nvPr/>
        </p:nvSpPr>
        <p:spPr>
          <a:xfrm>
            <a:off x="4534879" y="1364835"/>
            <a:ext cx="4277927" cy="759327"/>
          </a:xfrm>
          <a:prstGeom prst="rect">
            <a:avLst/>
          </a:prstGeom>
          <a:solidFill>
            <a:srgbClr val="F4F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M10: </a:t>
            </a:r>
            <a:r>
              <a:rPr lang="de-DE" sz="2000" dirty="0">
                <a:solidFill>
                  <a:schemeClr val="tx1"/>
                </a:solidFill>
              </a:rPr>
              <a:t>bestandener „Quali“+2.33 in D,E,M oder Aufnahmeprüfung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ADDFA2D-6D80-4AC3-BD20-960BD848B802}"/>
              </a:ext>
            </a:extLst>
          </p:cNvPr>
          <p:cNvSpPr/>
          <p:nvPr/>
        </p:nvSpPr>
        <p:spPr>
          <a:xfrm>
            <a:off x="4525324" y="3408123"/>
            <a:ext cx="4277928" cy="914400"/>
          </a:xfrm>
          <a:prstGeom prst="rect">
            <a:avLst/>
          </a:prstGeom>
          <a:solidFill>
            <a:srgbClr val="F4F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M8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r>
              <a:rPr lang="de-DE" sz="1800" dirty="0">
                <a:solidFill>
                  <a:schemeClr val="tx1"/>
                </a:solidFill>
              </a:rPr>
              <a:t>2,33 in D, E, M im ZZ oder im JZ oder Aufnahmeprüfung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781C225-5136-45E4-B5DA-BE5790DC2E4F}"/>
              </a:ext>
            </a:extLst>
          </p:cNvPr>
          <p:cNvSpPr/>
          <p:nvPr/>
        </p:nvSpPr>
        <p:spPr>
          <a:xfrm>
            <a:off x="4525324" y="4507513"/>
            <a:ext cx="4297036" cy="914400"/>
          </a:xfrm>
          <a:prstGeom prst="rect">
            <a:avLst/>
          </a:prstGeom>
          <a:solidFill>
            <a:srgbClr val="F4F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M7</a:t>
            </a:r>
            <a:r>
              <a:rPr lang="de-DE" sz="1800" dirty="0">
                <a:solidFill>
                  <a:schemeClr val="tx1"/>
                </a:solidFill>
              </a:rPr>
              <a:t>: 2,66 in D, E, M im Zwischenzeugnis (ZZ) oder im Jahreszeugnis (JZ) oder Aufnahmeprüfung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D69FD57-3B04-435C-8998-5CDEB65F4387}"/>
              </a:ext>
            </a:extLst>
          </p:cNvPr>
          <p:cNvSpPr/>
          <p:nvPr/>
        </p:nvSpPr>
        <p:spPr>
          <a:xfrm>
            <a:off x="4534878" y="5576741"/>
            <a:ext cx="4292277" cy="524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Evtl. Einrichtung von M - Kursen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86FE8D5-83FD-4079-B10C-E730BF67CD7C}"/>
              </a:ext>
            </a:extLst>
          </p:cNvPr>
          <p:cNvSpPr/>
          <p:nvPr/>
        </p:nvSpPr>
        <p:spPr>
          <a:xfrm>
            <a:off x="638628" y="1364835"/>
            <a:ext cx="2256639" cy="759327"/>
          </a:xfrm>
          <a:prstGeom prst="rect">
            <a:avLst/>
          </a:prstGeom>
          <a:solidFill>
            <a:srgbClr val="A9E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Regelklasse 9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2927EE7-732C-4CDD-B83B-E3A894457A2A}"/>
              </a:ext>
            </a:extLst>
          </p:cNvPr>
          <p:cNvCxnSpPr>
            <a:cxnSpLocks/>
          </p:cNvCxnSpPr>
          <p:nvPr/>
        </p:nvCxnSpPr>
        <p:spPr>
          <a:xfrm>
            <a:off x="2929831" y="1786690"/>
            <a:ext cx="1560929" cy="119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2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BCEF3-78D6-4924-98C4-EF850623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398940"/>
            <a:ext cx="7392651" cy="100643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C00000"/>
                </a:solidFill>
              </a:rPr>
              <a:t>DIE ABSCHLÜSSE DER MITTELSCHULE</a:t>
            </a:r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DFDB3D64-73A3-4AC5-9630-B866082536A4}"/>
              </a:ext>
            </a:extLst>
          </p:cNvPr>
          <p:cNvSpPr/>
          <p:nvPr/>
        </p:nvSpPr>
        <p:spPr>
          <a:xfrm>
            <a:off x="506558" y="1963024"/>
            <a:ext cx="3657600" cy="66273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dirty="0">
                <a:solidFill>
                  <a:schemeClr val="tx1"/>
                </a:solidFill>
              </a:rPr>
              <a:t>Erfolgreicher Abschluss an der Mittelschule (MS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Pfeil: Fünfeck 6">
            <a:extLst>
              <a:ext uri="{FF2B5EF4-FFF2-40B4-BE49-F238E27FC236}">
                <a16:creationId xmlns:a16="http://schemas.microsoft.com/office/drawing/2014/main" id="{6467ADA9-83C8-4885-B633-C7B3297EF7D5}"/>
              </a:ext>
            </a:extLst>
          </p:cNvPr>
          <p:cNvSpPr/>
          <p:nvPr/>
        </p:nvSpPr>
        <p:spPr>
          <a:xfrm>
            <a:off x="506558" y="3097635"/>
            <a:ext cx="3657600" cy="815338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b="1" dirty="0">
                <a:solidFill>
                  <a:schemeClr val="tx1"/>
                </a:solidFill>
              </a:rPr>
              <a:t>Qualifizierender Abschluss an der MS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C21FB0-10D0-4793-9AB1-758EECD412DF}"/>
              </a:ext>
            </a:extLst>
          </p:cNvPr>
          <p:cNvSpPr/>
          <p:nvPr/>
        </p:nvSpPr>
        <p:spPr>
          <a:xfrm>
            <a:off x="4798504" y="1963024"/>
            <a:ext cx="4060270" cy="662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Der Abschluss wird verliehen, wenn die </a:t>
            </a:r>
            <a:r>
              <a:rPr lang="de-DE" b="1" dirty="0">
                <a:solidFill>
                  <a:schemeClr val="tx1"/>
                </a:solidFill>
              </a:rPr>
              <a:t>Jahrgangsstufe 9 </a:t>
            </a:r>
            <a:r>
              <a:rPr lang="de-DE" dirty="0">
                <a:solidFill>
                  <a:schemeClr val="tx1"/>
                </a:solidFill>
              </a:rPr>
              <a:t>erfolgreich besucht wurde (4,0)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0DEDD93-5370-49AC-84FB-44649896F361}"/>
              </a:ext>
            </a:extLst>
          </p:cNvPr>
          <p:cNvSpPr/>
          <p:nvPr/>
        </p:nvSpPr>
        <p:spPr>
          <a:xfrm>
            <a:off x="4807572" y="3104069"/>
            <a:ext cx="4060270" cy="853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Der </a:t>
            </a:r>
            <a:r>
              <a:rPr lang="de-DE" b="1" dirty="0">
                <a:solidFill>
                  <a:schemeClr val="tx1"/>
                </a:solidFill>
              </a:rPr>
              <a:t>qualifizierende Abschluss </a:t>
            </a:r>
            <a:r>
              <a:rPr lang="de-DE" dirty="0">
                <a:solidFill>
                  <a:schemeClr val="tx1"/>
                </a:solidFill>
              </a:rPr>
              <a:t>der MS ist eine besondere Leistungsfeststellung, der sich alle Schüler und Schülerinnen in der 9. Klasse </a:t>
            </a:r>
            <a:r>
              <a:rPr lang="de-DE" b="1" dirty="0">
                <a:solidFill>
                  <a:schemeClr val="tx1"/>
                </a:solidFill>
              </a:rPr>
              <a:t>zusätzlich</a:t>
            </a:r>
            <a:r>
              <a:rPr lang="de-DE" dirty="0">
                <a:solidFill>
                  <a:schemeClr val="tx1"/>
                </a:solidFill>
              </a:rPr>
              <a:t> unterziehen können.</a:t>
            </a:r>
          </a:p>
        </p:txBody>
      </p:sp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F6EF147C-19E3-463C-9CCC-176000463D88}"/>
              </a:ext>
            </a:extLst>
          </p:cNvPr>
          <p:cNvSpPr/>
          <p:nvPr/>
        </p:nvSpPr>
        <p:spPr>
          <a:xfrm>
            <a:off x="506558" y="4455085"/>
            <a:ext cx="3657600" cy="81533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b="1" dirty="0">
                <a:solidFill>
                  <a:schemeClr val="tx1"/>
                </a:solidFill>
              </a:rPr>
              <a:t>Mittlerer Schulabschluss an der MS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905E033-1B73-4A92-A691-81371D8198EA}"/>
              </a:ext>
            </a:extLst>
          </p:cNvPr>
          <p:cNvSpPr/>
          <p:nvPr/>
        </p:nvSpPr>
        <p:spPr>
          <a:xfrm>
            <a:off x="4816640" y="4435964"/>
            <a:ext cx="4060270" cy="853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Mit </a:t>
            </a:r>
            <a:r>
              <a:rPr lang="de-DE" b="1" dirty="0">
                <a:solidFill>
                  <a:schemeClr val="tx1"/>
                </a:solidFill>
              </a:rPr>
              <a:t>Abschluss der 10. Klasse </a:t>
            </a:r>
            <a:r>
              <a:rPr lang="de-DE" dirty="0">
                <a:solidFill>
                  <a:schemeClr val="tx1"/>
                </a:solidFill>
              </a:rPr>
              <a:t>an der MS kann ein mittlerer Schulabschluss erworben werden. Im Anschluss können weiterführende Schulen (z.B. die Fachoberschule) besucht werden.</a:t>
            </a:r>
          </a:p>
        </p:txBody>
      </p:sp>
    </p:spTree>
    <p:extLst>
      <p:ext uri="{BB962C8B-B14F-4D97-AF65-F5344CB8AC3E}">
        <p14:creationId xmlns:p14="http://schemas.microsoft.com/office/powerpoint/2010/main" val="156291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18695-E9F9-4D2A-BF44-89864B80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KEIN ABSCHLUSS OHNE ANSCHLUSS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5C72266-80FB-475F-9FCB-9A802C711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3" y="1107472"/>
            <a:ext cx="6553923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6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4D854-33F0-40FF-B5E3-1137B5A6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>
                <a:solidFill>
                  <a:srgbClr val="C00000"/>
                </a:solidFill>
              </a:rPr>
              <a:t>ENTSCHEIDUNGSKRITERIEN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EF82B8-AFC3-4B05-B107-DA940EE1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191238"/>
            <a:ext cx="8483220" cy="5314426"/>
          </a:xfrm>
        </p:spPr>
        <p:txBody>
          <a:bodyPr/>
          <a:lstStyle/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de-DE" sz="2200" b="1" dirty="0"/>
              <a:t>Praktisches</a:t>
            </a:r>
            <a:r>
              <a:rPr lang="de-DE" sz="2200" dirty="0"/>
              <a:t>, anschauliches Lernen</a:t>
            </a:r>
            <a:br>
              <a:rPr lang="de-DE" sz="2200" dirty="0"/>
            </a:br>
            <a:endParaRPr lang="de-DE" sz="2200" dirty="0"/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Lernen in </a:t>
            </a:r>
            <a:r>
              <a:rPr lang="de-DE" sz="2200" b="1" dirty="0"/>
              <a:t>kleinen Schritten</a:t>
            </a:r>
            <a:br>
              <a:rPr lang="de-DE" sz="2200" dirty="0"/>
            </a:br>
            <a:endParaRPr lang="de-DE" sz="2200" dirty="0"/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 </a:t>
            </a:r>
            <a:r>
              <a:rPr lang="de-DE" sz="2200" b="1" dirty="0"/>
              <a:t>Intensive</a:t>
            </a:r>
            <a:r>
              <a:rPr lang="de-DE" sz="2200" dirty="0"/>
              <a:t> Wiederholungs- und Übungsphasen</a:t>
            </a:r>
            <a:br>
              <a:rPr lang="de-DE" sz="2200" dirty="0"/>
            </a:br>
            <a:endParaRPr lang="de-DE" sz="2200" dirty="0"/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de-DE" sz="2200" b="1" dirty="0"/>
              <a:t>Klassenleitungsprinzip</a:t>
            </a:r>
            <a:br>
              <a:rPr lang="de-DE" sz="2200" dirty="0"/>
            </a:br>
            <a:endParaRPr lang="de-DE" sz="2200" dirty="0"/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de-DE" sz="2200" b="1" dirty="0"/>
              <a:t>Vertiefte Berufsvorbereitung </a:t>
            </a:r>
            <a:br>
              <a:rPr lang="de-DE" sz="2200" dirty="0"/>
            </a:br>
            <a:r>
              <a:rPr lang="de-DE" sz="2200" dirty="0"/>
              <a:t>(eine Vielzahl von Praktika, Bewerbungstrainings und Potenzialanalysen)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200" dirty="0"/>
          </a:p>
          <a:p>
            <a:pPr marL="144000">
              <a:lnSpc>
                <a:spcPct val="100000"/>
              </a:lnSpc>
              <a:spcBef>
                <a:spcPts val="0"/>
              </a:spcBef>
            </a:pPr>
            <a:r>
              <a:rPr lang="de-DE" sz="2200" b="1" dirty="0"/>
              <a:t>Unterstützungsmöglichkeiten</a:t>
            </a:r>
            <a:r>
              <a:rPr lang="de-DE" sz="2200" dirty="0"/>
              <a:t> durch Förderlehrkräfte, Jugendsozialarbeit, Schulsozialarbeit, Beratungslehrkräfte und Schulpsychologen und Schulpsychologinnen</a:t>
            </a:r>
          </a:p>
          <a:p>
            <a:pPr marL="0" indent="0">
              <a:buNone/>
            </a:pPr>
            <a:endParaRPr lang="de-DE" sz="2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03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027E0-19F9-4FC4-B70F-27E0E065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INTERESSANTER FLYER DES KM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A1CB59-CCE2-4A76-AC71-094E94D2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763" y="1241502"/>
            <a:ext cx="5315250" cy="5114365"/>
          </a:xfrm>
        </p:spPr>
        <p:txBody>
          <a:bodyPr/>
          <a:lstStyle/>
          <a:p>
            <a:pPr marL="0" indent="0" algn="r">
              <a:buNone/>
            </a:pPr>
            <a:r>
              <a:rPr lang="de-DE" dirty="0"/>
              <a:t>                                                       </a:t>
            </a:r>
          </a:p>
          <a:p>
            <a:pPr marL="0" indent="0" algn="r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/>
              <a:t>Alle wichtigen Informationen über </a:t>
            </a:r>
          </a:p>
          <a:p>
            <a:pPr marL="0" indent="0">
              <a:buNone/>
            </a:pPr>
            <a:r>
              <a:rPr lang="de-DE" sz="2400" dirty="0"/>
              <a:t>die Mittelschule finden Sie auf </a:t>
            </a:r>
          </a:p>
          <a:p>
            <a:pPr marL="0" indent="0">
              <a:buNone/>
            </a:pPr>
            <a:r>
              <a:rPr lang="de-DE" sz="2400" dirty="0"/>
              <a:t>der Webseite des Bayerischen</a:t>
            </a:r>
          </a:p>
          <a:p>
            <a:pPr marL="0" indent="0">
              <a:buNone/>
            </a:pPr>
            <a:r>
              <a:rPr lang="de-DE" sz="2400" dirty="0"/>
              <a:t>Kultusministeriums:                                              </a:t>
            </a:r>
            <a:br>
              <a:rPr lang="de-DE" sz="2400" dirty="0"/>
            </a:br>
            <a:r>
              <a:rPr lang="de-DE" sz="2400" dirty="0">
                <a:hlinkClick r:id="rId2"/>
              </a:rPr>
              <a:t>                                                 </a:t>
            </a:r>
          </a:p>
          <a:p>
            <a:pPr marL="0" indent="0" algn="ctr">
              <a:buNone/>
            </a:pPr>
            <a:r>
              <a:rPr lang="de-DE" dirty="0">
                <a:hlinkClick r:id="rId2"/>
              </a:rPr>
              <a:t>https://www.km.bayern.de/schueler/schularten/mittelschule.html</a:t>
            </a:r>
            <a:br>
              <a:rPr lang="de-DE" sz="1400" dirty="0">
                <a:hlinkClick r:id="rId2"/>
              </a:rPr>
            </a:br>
            <a:br>
              <a:rPr lang="de-DE" sz="1400" dirty="0">
                <a:hlinkClick r:id="rId2"/>
              </a:rPr>
            </a:br>
            <a:br>
              <a:rPr lang="de-DE" dirty="0"/>
            </a:b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                            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>
                <a:hlinkClick r:id="rId3"/>
              </a:rPr>
              <a:t>https://www.km.bayern.de/schueler/schularten/mittelschule.html</a:t>
            </a: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D5BB93-C000-493A-A7B7-1B6CF3CBD95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230" y="1241502"/>
            <a:ext cx="2517140" cy="50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618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30A5B-BE28-4268-A840-A7BB3396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96" y="1934983"/>
            <a:ext cx="6942783" cy="3031300"/>
          </a:xfrm>
        </p:spPr>
        <p:txBody>
          <a:bodyPr>
            <a:normAutofit/>
          </a:bodyPr>
          <a:lstStyle/>
          <a:p>
            <a:r>
              <a:rPr lang="de-DE" dirty="0"/>
              <a:t>VIELEN DANK FÜR </a:t>
            </a:r>
            <a:r>
              <a:rPr lang="de-DE"/>
              <a:t>IHRE ZEIT!</a:t>
            </a:r>
            <a:endParaRPr lang="de-DE" dirty="0"/>
          </a:p>
        </p:txBody>
      </p:sp>
      <p:pic>
        <p:nvPicPr>
          <p:cNvPr id="4" name="Picture 2" descr="DIE 18,560 BESTEN BILDER, STOCK-FOTOS UND -VEKTORGRAFIKEN ZU „Gesprächsrunde“  | Adobe Stock">
            <a:extLst>
              <a:ext uri="{FF2B5EF4-FFF2-40B4-BE49-F238E27FC236}">
                <a16:creationId xmlns:a16="http://schemas.microsoft.com/office/drawing/2014/main" id="{C8AF9A22-FDBA-43D9-AD0E-B962149D30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79" y="2740301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C64EEC-712D-4782-B641-9E1A0ABB6628}"/>
              </a:ext>
            </a:extLst>
          </p:cNvPr>
          <p:cNvSpPr txBox="1"/>
          <p:nvPr/>
        </p:nvSpPr>
        <p:spPr>
          <a:xfrm>
            <a:off x="702725" y="478173"/>
            <a:ext cx="553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C00000"/>
                </a:solidFill>
              </a:rPr>
              <a:t>MITTELSCHULE</a:t>
            </a:r>
          </a:p>
        </p:txBody>
      </p:sp>
    </p:spTree>
    <p:extLst>
      <p:ext uri="{BB962C8B-B14F-4D97-AF65-F5344CB8AC3E}">
        <p14:creationId xmlns:p14="http://schemas.microsoft.com/office/powerpoint/2010/main" val="35579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0481-DACD-4B93-8566-D5F475D29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303" y="374468"/>
            <a:ext cx="6681651" cy="801189"/>
          </a:xfrm>
        </p:spPr>
        <p:txBody>
          <a:bodyPr/>
          <a:lstStyle/>
          <a:p>
            <a:pPr algn="l"/>
            <a:r>
              <a:rPr lang="de-DE" sz="4400" dirty="0">
                <a:solidFill>
                  <a:srgbClr val="C00000"/>
                </a:solidFill>
              </a:rPr>
              <a:t>MITTELSCHULE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2DCFE3-1848-4991-AB06-B18C9644A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551" y="1623248"/>
            <a:ext cx="7920000" cy="4573420"/>
          </a:xfrm>
        </p:spPr>
        <p:txBody>
          <a:bodyPr/>
          <a:lstStyle/>
          <a:p>
            <a:pPr algn="l"/>
            <a:r>
              <a:rPr lang="de-DE" u="sng" dirty="0"/>
              <a:t>Inhalte:</a:t>
            </a:r>
            <a:br>
              <a:rPr lang="de-DE" u="sng" dirty="0"/>
            </a:br>
            <a:endParaRPr lang="de-DE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Die drei Säulen der Mittelschule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Übertrittsregelungen in die M – Klassen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Abschlüsse der Mittelschule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Schulische Anschlussmöglichkeiten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Entscheidungskriterien für die Mittelschule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800" dirty="0"/>
              <a:t>Informationsflyer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40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977EE-9D23-4DAD-B248-D99E68BB5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68" y="225872"/>
            <a:ext cx="7920000" cy="990601"/>
          </a:xfrm>
        </p:spPr>
        <p:txBody>
          <a:bodyPr/>
          <a:lstStyle/>
          <a:p>
            <a:pPr algn="l"/>
            <a:r>
              <a:rPr lang="de-DE" sz="3600" dirty="0">
                <a:solidFill>
                  <a:srgbClr val="C00000"/>
                </a:solidFill>
              </a:rPr>
              <a:t>DIE DREI SÄULEN DER MITTELSCHULE</a:t>
            </a:r>
          </a:p>
        </p:txBody>
      </p:sp>
      <p:grpSp>
        <p:nvGrpSpPr>
          <p:cNvPr id="11" name="Gruppieren 27">
            <a:extLst>
              <a:ext uri="{FF2B5EF4-FFF2-40B4-BE49-F238E27FC236}">
                <a16:creationId xmlns:a16="http://schemas.microsoft.com/office/drawing/2014/main" id="{A7A6B83A-6251-497E-9D25-4695F63912AA}"/>
              </a:ext>
            </a:extLst>
          </p:cNvPr>
          <p:cNvGrpSpPr>
            <a:grpSpLocks/>
          </p:cNvGrpSpPr>
          <p:nvPr/>
        </p:nvGrpSpPr>
        <p:grpSpPr bwMode="auto">
          <a:xfrm>
            <a:off x="395268" y="1711355"/>
            <a:ext cx="8210532" cy="4543396"/>
            <a:chOff x="251520" y="1711516"/>
            <a:chExt cx="8500567" cy="4542978"/>
          </a:xfrm>
        </p:grpSpPr>
        <p:pic>
          <p:nvPicPr>
            <p:cNvPr id="12" name="Picture 3" descr="C:\Users\Katja\AppData\Local\Microsoft\Windows\INetCache\IE\ODYJ28Y1\Strategische-Säulen-Leaderregion[1].png">
              <a:extLst>
                <a:ext uri="{FF2B5EF4-FFF2-40B4-BE49-F238E27FC236}">
                  <a16:creationId xmlns:a16="http://schemas.microsoft.com/office/drawing/2014/main" id="{CAEDD188-19E5-454D-9A83-9237F30AB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11516"/>
              <a:ext cx="8500567" cy="454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869273D-AB03-4CA8-841D-AC83BDFB779D}"/>
                </a:ext>
              </a:extLst>
            </p:cNvPr>
            <p:cNvSpPr/>
            <p:nvPr/>
          </p:nvSpPr>
          <p:spPr>
            <a:xfrm>
              <a:off x="1043637" y="3716315"/>
              <a:ext cx="1512799" cy="1080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C374720-51AC-45D8-B3E6-8FE033420B0B}"/>
                </a:ext>
              </a:extLst>
            </p:cNvPr>
            <p:cNvSpPr/>
            <p:nvPr/>
          </p:nvSpPr>
          <p:spPr>
            <a:xfrm>
              <a:off x="3745404" y="3716315"/>
              <a:ext cx="1512799" cy="1080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…</a:t>
              </a:r>
              <a:r>
                <a:rPr lang="de-DE" dirty="0">
                  <a:solidFill>
                    <a:schemeClr val="tx1"/>
                  </a:solidFill>
                </a:rPr>
                <a:t>.</a:t>
              </a:r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2EBEA4F-7B93-425C-A501-1EA54B66DEBA}"/>
                </a:ext>
              </a:extLst>
            </p:cNvPr>
            <p:cNvSpPr/>
            <p:nvPr/>
          </p:nvSpPr>
          <p:spPr>
            <a:xfrm>
              <a:off x="6515430" y="3716315"/>
              <a:ext cx="1512800" cy="1080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C180634-0D29-4F04-99EA-16EA43F15C93}"/>
                </a:ext>
              </a:extLst>
            </p:cNvPr>
            <p:cNvSpPr/>
            <p:nvPr/>
          </p:nvSpPr>
          <p:spPr>
            <a:xfrm>
              <a:off x="3204098" y="2276584"/>
              <a:ext cx="2663670" cy="468270"/>
            </a:xfrm>
            <a:prstGeom prst="rect">
              <a:avLst/>
            </a:prstGeom>
            <a:solidFill>
              <a:srgbClr val="626262"/>
            </a:solidFill>
            <a:ln>
              <a:solidFill>
                <a:srgbClr val="626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F96387A4-A207-4630-BA5C-79B0479DAD68}"/>
              </a:ext>
            </a:extLst>
          </p:cNvPr>
          <p:cNvSpPr/>
          <p:nvPr/>
        </p:nvSpPr>
        <p:spPr>
          <a:xfrm>
            <a:off x="1208563" y="3716338"/>
            <a:ext cx="1347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…im Wissen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C2BF71C-E3CF-4696-ADAE-347ABC1D62A6}"/>
              </a:ext>
            </a:extLst>
          </p:cNvPr>
          <p:cNvSpPr/>
          <p:nvPr/>
        </p:nvSpPr>
        <p:spPr>
          <a:xfrm>
            <a:off x="3667087" y="3833210"/>
            <a:ext cx="151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8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…als</a:t>
            </a:r>
          </a:p>
          <a:p>
            <a:pPr algn="ctr"/>
            <a:r>
              <a:rPr lang="de-DE" altLang="de-DE" sz="28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0DB6DB-C3DE-4777-BCAF-79EFA2612719}"/>
              </a:ext>
            </a:extLst>
          </p:cNvPr>
          <p:cNvSpPr txBox="1"/>
          <p:nvPr/>
        </p:nvSpPr>
        <p:spPr>
          <a:xfrm>
            <a:off x="6516688" y="3789363"/>
            <a:ext cx="1454150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…für den Beruf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709782E-8EF8-4409-9907-EAED948D5328}"/>
              </a:ext>
            </a:extLst>
          </p:cNvPr>
          <p:cNvSpPr txBox="1"/>
          <p:nvPr/>
        </p:nvSpPr>
        <p:spPr>
          <a:xfrm>
            <a:off x="3203575" y="2133600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Stark…</a:t>
            </a:r>
          </a:p>
        </p:txBody>
      </p:sp>
    </p:spTree>
    <p:extLst>
      <p:ext uri="{BB962C8B-B14F-4D97-AF65-F5344CB8AC3E}">
        <p14:creationId xmlns:p14="http://schemas.microsoft.com/office/powerpoint/2010/main" val="275631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FDE9518-E068-409B-AF9C-812E2F291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063" y="500432"/>
            <a:ext cx="7920000" cy="1192696"/>
          </a:xfrm>
        </p:spPr>
        <p:txBody>
          <a:bodyPr/>
          <a:lstStyle/>
          <a:p>
            <a:pPr algn="l"/>
            <a:r>
              <a:rPr lang="de-DE" sz="4400" dirty="0">
                <a:solidFill>
                  <a:srgbClr val="C00000"/>
                </a:solidFill>
              </a:rPr>
              <a:t>STARK IM WISSEN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BB77DF4-EAF4-400B-97ED-785C9F5348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781" y="1472151"/>
            <a:ext cx="7920038" cy="3468964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2800" dirty="0"/>
              <a:t> Vermittlung grundlegender Allgemeinbildung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2800" dirty="0"/>
              <a:t> Individuelle Förderung ab der 5. Klasse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2800" dirty="0"/>
              <a:t> handlungsorientierter Unterricht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2800" dirty="0">
                <a:sym typeface="Wingdings" panose="05000000000000000000" pitchFamily="2" charset="2"/>
              </a:rPr>
              <a:t> M-Zug ab der siebten Klasse</a:t>
            </a:r>
            <a:r>
              <a:rPr lang="de-DE" altLang="de-DE" sz="3200" dirty="0">
                <a:sym typeface="Wingdings" panose="05000000000000000000" pitchFamily="2" charset="2"/>
              </a:rPr>
              <a:t> </a:t>
            </a:r>
            <a:r>
              <a:rPr lang="de-DE" altLang="de-DE" sz="1500" dirty="0">
                <a:sym typeface="Wingdings" panose="05000000000000000000" pitchFamily="2" charset="2"/>
              </a:rPr>
              <a:t>(nach </a:t>
            </a:r>
            <a:r>
              <a:rPr lang="de-DE" altLang="de-DE" sz="1500" dirty="0" err="1">
                <a:sym typeface="Wingdings" panose="05000000000000000000" pitchFamily="2" charset="2"/>
              </a:rPr>
              <a:t>Jgst</a:t>
            </a:r>
            <a:r>
              <a:rPr lang="de-DE" altLang="de-DE" sz="1500" dirty="0">
                <a:sym typeface="Wingdings" panose="05000000000000000000" pitchFamily="2" charset="2"/>
              </a:rPr>
              <a:t>. 6 möglich)</a:t>
            </a:r>
            <a:endParaRPr lang="de-DE" altLang="de-DE" sz="1500" dirty="0"/>
          </a:p>
        </p:txBody>
      </p:sp>
    </p:spTree>
    <p:extLst>
      <p:ext uri="{BB962C8B-B14F-4D97-AF65-F5344CB8AC3E}">
        <p14:creationId xmlns:p14="http://schemas.microsoft.com/office/powerpoint/2010/main" val="198473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1DADD-59A3-4795-BA34-E8EE34AB4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17196" y="452281"/>
            <a:ext cx="8765191" cy="759478"/>
          </a:xfrm>
        </p:spPr>
        <p:txBody>
          <a:bodyPr/>
          <a:lstStyle/>
          <a:p>
            <a:r>
              <a:rPr lang="de-DE" sz="4400" dirty="0">
                <a:solidFill>
                  <a:srgbClr val="C00000"/>
                </a:solidFill>
              </a:rPr>
              <a:t>STARK ALS PERSON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3C55A35-C1E8-414C-BFD2-BC1AB92B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724297"/>
            <a:ext cx="7920038" cy="430738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3000" dirty="0"/>
              <a:t> Klassenlehrerprinzip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3000" dirty="0"/>
              <a:t> Förderlehrkräfte und Sozialpädagogen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3000" dirty="0"/>
              <a:t> Ganztagsangebote (offen und gebunden)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3000" dirty="0"/>
              <a:t> Projekte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A5B101-6CB5-4056-B464-3E01B6E8D34D}"/>
              </a:ext>
            </a:extLst>
          </p:cNvPr>
          <p:cNvSpPr txBox="1"/>
          <p:nvPr/>
        </p:nvSpPr>
        <p:spPr>
          <a:xfrm rot="21286192">
            <a:off x="4342662" y="4368580"/>
            <a:ext cx="3586163" cy="831850"/>
          </a:xfrm>
          <a:prstGeom prst="rect">
            <a:avLst/>
          </a:prstGeom>
          <a:solidFill>
            <a:srgbClr val="8CE739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vielfältige Persönlichkeitsbildung</a:t>
            </a:r>
          </a:p>
        </p:txBody>
      </p:sp>
    </p:spTree>
    <p:extLst>
      <p:ext uri="{BB962C8B-B14F-4D97-AF65-F5344CB8AC3E}">
        <p14:creationId xmlns:p14="http://schemas.microsoft.com/office/powerpoint/2010/main" val="186180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BFEFB-A482-4016-A071-DCBF0F7D5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269493"/>
            <a:ext cx="7920000" cy="914874"/>
          </a:xfrm>
        </p:spPr>
        <p:txBody>
          <a:bodyPr/>
          <a:lstStyle/>
          <a:p>
            <a:pPr algn="l"/>
            <a:r>
              <a:rPr lang="de-DE" altLang="de-DE" sz="4400" b="0" dirty="0">
                <a:solidFill>
                  <a:srgbClr val="C00000"/>
                </a:solidFill>
                <a:latin typeface="Calibri" panose="020F0502020204030204" pitchFamily="34" charset="0"/>
              </a:rPr>
              <a:t>STARK FÜR DEN BERUF</a:t>
            </a:r>
            <a:endParaRPr lang="de-DE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B5F69F-69F0-46B9-8479-AA94BB915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2" y="1532709"/>
            <a:ext cx="8501743" cy="4676502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2400" dirty="0"/>
              <a:t> „Wirtschaft und Beruf“ und „Informatik“ ab der 5. Klasse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2400" dirty="0"/>
              <a:t> „Werken und Gestalten“ in der 5. und 6. Klasse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2400" dirty="0"/>
              <a:t> Praktische Fächer ab der 7. Klasse: </a:t>
            </a:r>
            <a:br>
              <a:rPr lang="de-DE" altLang="de-DE" sz="2400" dirty="0"/>
            </a:br>
            <a:r>
              <a:rPr lang="de-DE" altLang="de-DE" sz="2400" dirty="0"/>
              <a:t> „Technik“, „Wirtschaft und Kommunikation“</a:t>
            </a:r>
            <a:br>
              <a:rPr lang="de-DE" altLang="de-DE" sz="2400" dirty="0"/>
            </a:br>
            <a:r>
              <a:rPr lang="de-DE" altLang="de-DE" sz="2400" dirty="0"/>
              <a:t>  und „Ernährung und Soziales“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sz="2400" dirty="0"/>
              <a:t> vertiefte Berufsorientierung durch </a:t>
            </a:r>
            <a:r>
              <a:rPr lang="de-DE" altLang="de-DE" sz="2400" dirty="0">
                <a:sym typeface="Wingdings" panose="05000000000000000000" pitchFamily="2" charset="2"/>
              </a:rPr>
              <a:t> …</a:t>
            </a:r>
            <a:endParaRPr lang="de-DE" altLang="de-DE" sz="2400" dirty="0"/>
          </a:p>
          <a:p>
            <a:pPr algn="l"/>
            <a:endParaRPr lang="de-DE" dirty="0"/>
          </a:p>
        </p:txBody>
      </p:sp>
      <p:pic>
        <p:nvPicPr>
          <p:cNvPr id="5" name="Picture 4" descr="http://www.diakonie-muelheim.de/fileadmin/_migrated/pics/DIAKONIE_praktikum_content.png">
            <a:extLst>
              <a:ext uri="{FF2B5EF4-FFF2-40B4-BE49-F238E27FC236}">
                <a16:creationId xmlns:a16="http://schemas.microsoft.com/office/drawing/2014/main" id="{845B91B7-D76A-45C3-83E3-446EF72A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606">
            <a:off x="6106711" y="3851595"/>
            <a:ext cx="2565401" cy="21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9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71F38-3CC8-4B38-9591-E96C32062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2411" y="339249"/>
            <a:ext cx="7920000" cy="801423"/>
          </a:xfrm>
        </p:spPr>
        <p:txBody>
          <a:bodyPr/>
          <a:lstStyle/>
          <a:p>
            <a:r>
              <a:rPr lang="de-DE" altLang="de-DE" sz="4400" b="0" dirty="0">
                <a:solidFill>
                  <a:srgbClr val="C00000"/>
                </a:solidFill>
                <a:latin typeface="Calibri" panose="020F0502020204030204" pitchFamily="34" charset="0"/>
              </a:rPr>
              <a:t>STARK FÜR DEN BERUF</a:t>
            </a:r>
            <a:endParaRPr lang="de-DE" sz="4400" b="0" dirty="0">
              <a:solidFill>
                <a:srgbClr val="C00000"/>
              </a:solidFill>
            </a:endParaRP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212CA06D-5748-48CB-9C60-B8C03D699B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0745" y="1856774"/>
            <a:ext cx="4574097" cy="2206610"/>
          </a:xfrm>
          <a:prstGeom prst="ellipse">
            <a:avLst/>
          </a:prstGeom>
          <a:solidFill>
            <a:srgbClr val="A9EF99"/>
          </a:solidFill>
          <a:ln w="9525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Berufseinstiegs-</a:t>
            </a:r>
          </a:p>
          <a:p>
            <a:pPr algn="ctr" eaLnBrk="1" hangingPunct="1"/>
            <a:r>
              <a:rPr lang="de-DE" altLang="de-DE" sz="2000" b="1" dirty="0" err="1"/>
              <a:t>begleitungen</a:t>
            </a:r>
            <a:r>
              <a:rPr lang="de-DE" altLang="de-DE" sz="2000" b="1" dirty="0"/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61C56D5B-9ED8-4FAE-A021-E6329F3B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7879" y="1203292"/>
            <a:ext cx="3455988" cy="1978025"/>
          </a:xfrm>
          <a:prstGeom prst="ellipse">
            <a:avLst/>
          </a:prstGeom>
          <a:solidFill>
            <a:srgbClr val="A9EF99"/>
          </a:solidFill>
          <a:ln w="9525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Betriebserkundungen</a:t>
            </a:r>
          </a:p>
          <a:p>
            <a:pPr algn="ctr" eaLnBrk="1" hangingPunct="1"/>
            <a:endParaRPr lang="de-DE" altLang="de-DE" sz="1000" b="1" dirty="0">
              <a:solidFill>
                <a:srgbClr val="00B050"/>
              </a:solidFill>
            </a:endParaRPr>
          </a:p>
          <a:p>
            <a:pPr algn="ctr" eaLnBrk="1" hangingPunct="1"/>
            <a:r>
              <a:rPr lang="de-DE" altLang="de-DE" sz="2000" b="1" dirty="0"/>
              <a:t>Arbeitsplatzerkundungen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4BB107CA-2E96-4347-A8D7-E2B1FAAD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70" y="3852472"/>
            <a:ext cx="3276600" cy="1728788"/>
          </a:xfrm>
          <a:prstGeom prst="ellipse">
            <a:avLst/>
          </a:prstGeom>
          <a:solidFill>
            <a:srgbClr val="A9EF99"/>
          </a:solidFill>
          <a:ln w="9525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2000" b="1" dirty="0"/>
              <a:t>Intensive</a:t>
            </a:r>
          </a:p>
          <a:p>
            <a:pPr algn="ctr" eaLnBrk="1" hangingPunct="1">
              <a:defRPr/>
            </a:pPr>
            <a:r>
              <a:rPr lang="de-DE" sz="2000" b="1" dirty="0"/>
              <a:t>Bewerbungs-</a:t>
            </a:r>
          </a:p>
          <a:p>
            <a:pPr algn="ctr" eaLnBrk="1" hangingPunct="1">
              <a:defRPr/>
            </a:pPr>
            <a:r>
              <a:rPr lang="de-DE" sz="2000" b="1" dirty="0" err="1"/>
              <a:t>trainings</a:t>
            </a:r>
            <a:endParaRPr lang="de-DE" sz="2000" b="1" dirty="0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0BD6C7C7-C3E9-4376-A2D5-102572FBB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1" y="4948854"/>
            <a:ext cx="2416175" cy="1584325"/>
          </a:xfrm>
          <a:prstGeom prst="ellipse">
            <a:avLst/>
          </a:prstGeom>
          <a:solidFill>
            <a:srgbClr val="A9EF99"/>
          </a:solidFill>
          <a:ln w="9525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 dirty="0"/>
              <a:t>Ausbildungs-</a:t>
            </a:r>
          </a:p>
          <a:p>
            <a:pPr algn="ctr" eaLnBrk="1" hangingPunct="1"/>
            <a:r>
              <a:rPr lang="de-DE" altLang="de-DE" sz="2000" b="1" dirty="0"/>
              <a:t>messen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4FF210A-B14C-4AFA-90AD-7CAAAEAED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667" y="3995126"/>
            <a:ext cx="4319588" cy="2052637"/>
          </a:xfrm>
          <a:prstGeom prst="ellipse">
            <a:avLst/>
          </a:prstGeom>
          <a:solidFill>
            <a:srgbClr val="A9EF99"/>
          </a:solidFill>
          <a:ln w="9525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2000" b="1" dirty="0"/>
              <a:t>Kooperationen mit </a:t>
            </a:r>
          </a:p>
          <a:p>
            <a:pPr algn="ctr" eaLnBrk="1" hangingPunct="1">
              <a:defRPr/>
            </a:pPr>
            <a:r>
              <a:rPr lang="de-DE" sz="2000" b="1" dirty="0"/>
              <a:t>außerschulischen Partnern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</a:rPr>
              <a:t>(Ausbildungsbetriebe,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</a:rPr>
              <a:t>Agentur für Arbeit, Berufsschule)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1387698B-10D0-49DB-B1A2-85806B8C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289" y="2684210"/>
            <a:ext cx="3276600" cy="1651000"/>
          </a:xfrm>
          <a:prstGeom prst="ellipse">
            <a:avLst/>
          </a:prstGeom>
          <a:solidFill>
            <a:srgbClr val="A9EF99"/>
          </a:solidFill>
          <a:ln w="9525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/>
              <a:t>Betriebspraktika</a:t>
            </a:r>
          </a:p>
        </p:txBody>
      </p:sp>
    </p:spTree>
    <p:extLst>
      <p:ext uri="{BB962C8B-B14F-4D97-AF65-F5344CB8AC3E}">
        <p14:creationId xmlns:p14="http://schemas.microsoft.com/office/powerpoint/2010/main" val="155188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6464E3E-159E-4C25-9F55-B18C11B8FA26}" type="slidenum">
              <a:rPr lang="de-DE"/>
              <a:t>8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 bwMode="auto">
          <a:xfrm>
            <a:off x="3873500" y="6743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1" name="Titel 6"/>
          <p:cNvSpPr>
            <a:spLocks noGrp="1"/>
          </p:cNvSpPr>
          <p:nvPr>
            <p:ph type="ctrTitle"/>
          </p:nvPr>
        </p:nvSpPr>
        <p:spPr bwMode="auto">
          <a:xfrm>
            <a:off x="316262" y="1133462"/>
            <a:ext cx="8611839" cy="4452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2800" dirty="0">
                <a:latin typeface="Calibri"/>
                <a:cs typeface="Calibri"/>
              </a:rPr>
              <a:t>Profil der Mittelschule - Ausbildungsrichtungen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827E5B-C043-4F64-A61A-5AE02B7D53DB}"/>
              </a:ext>
            </a:extLst>
          </p:cNvPr>
          <p:cNvSpPr/>
          <p:nvPr/>
        </p:nvSpPr>
        <p:spPr>
          <a:xfrm>
            <a:off x="698659" y="4338873"/>
            <a:ext cx="3017490" cy="1049832"/>
          </a:xfrm>
          <a:prstGeom prst="rect">
            <a:avLst/>
          </a:prstGeom>
          <a:solidFill>
            <a:srgbClr val="C000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 dirty="0">
                <a:solidFill>
                  <a:schemeClr val="tx1"/>
                </a:solidFill>
              </a:rPr>
              <a:t>Grundlegender Unterricht:</a:t>
            </a:r>
          </a:p>
          <a:p>
            <a:pPr algn="ctr"/>
            <a:r>
              <a:rPr lang="de-DE" sz="1050" dirty="0">
                <a:solidFill>
                  <a:schemeClr val="tx1"/>
                </a:solidFill>
              </a:rPr>
              <a:t>Deutsch, Mathematik, Englisch, Informatik Geschichte/Politik/Geographie, Natur und Technik, Religionslehre/ Ethik, Sport, Werken und Gestalten, Wirtschaft und Beruf, Musik, Kunst, Förderunterricht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5DA00C8-FC90-4A8B-84FD-30494EC19123}"/>
              </a:ext>
            </a:extLst>
          </p:cNvPr>
          <p:cNvSpPr/>
          <p:nvPr/>
        </p:nvSpPr>
        <p:spPr>
          <a:xfrm>
            <a:off x="698659" y="2679412"/>
            <a:ext cx="958721" cy="865795"/>
          </a:xfrm>
          <a:prstGeom prst="rect">
            <a:avLst/>
          </a:prstGeom>
          <a:solidFill>
            <a:srgbClr val="F5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</a:rPr>
              <a:t>Ernährung und Soziales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5361047-4E30-4307-AF6B-CBEDD5A8E0F6}"/>
              </a:ext>
            </a:extLst>
          </p:cNvPr>
          <p:cNvSpPr/>
          <p:nvPr/>
        </p:nvSpPr>
        <p:spPr>
          <a:xfrm>
            <a:off x="1757351" y="2679411"/>
            <a:ext cx="958721" cy="864176"/>
          </a:xfrm>
          <a:prstGeom prst="rect">
            <a:avLst/>
          </a:prstGeom>
          <a:solidFill>
            <a:srgbClr val="F5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lvl="0" algn="ctr"/>
            <a:r>
              <a:rPr lang="de-DE" sz="900" b="1" dirty="0">
                <a:solidFill>
                  <a:schemeClr val="tx1"/>
                </a:solidFill>
              </a:rPr>
              <a:t>Wirtschaft und Kommunikation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12A9B1C-25A7-48BB-95C8-BE584E29A489}"/>
              </a:ext>
            </a:extLst>
          </p:cNvPr>
          <p:cNvSpPr/>
          <p:nvPr/>
        </p:nvSpPr>
        <p:spPr>
          <a:xfrm>
            <a:off x="2816044" y="2676193"/>
            <a:ext cx="906440" cy="864176"/>
          </a:xfrm>
          <a:prstGeom prst="rect">
            <a:avLst/>
          </a:prstGeom>
          <a:solidFill>
            <a:srgbClr val="F5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900" b="1" dirty="0">
                <a:solidFill>
                  <a:schemeClr val="tx1"/>
                </a:solidFill>
              </a:rPr>
              <a:t>Technik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623B90-5D4C-4AD4-8723-436D35296297}"/>
              </a:ext>
            </a:extLst>
          </p:cNvPr>
          <p:cNvSpPr/>
          <p:nvPr/>
        </p:nvSpPr>
        <p:spPr>
          <a:xfrm>
            <a:off x="1178021" y="1850766"/>
            <a:ext cx="958721" cy="23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rgbClr val="C44469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FBBE458-8DE1-405C-AF87-D0FAA747E415}"/>
              </a:ext>
            </a:extLst>
          </p:cNvPr>
          <p:cNvSpPr/>
          <p:nvPr/>
        </p:nvSpPr>
        <p:spPr>
          <a:xfrm>
            <a:off x="2289167" y="1857959"/>
            <a:ext cx="958721" cy="23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rgbClr val="C44469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1E5DC1F-1B10-44E4-AECF-B8C10A9E3868}"/>
              </a:ext>
            </a:extLst>
          </p:cNvPr>
          <p:cNvSpPr/>
          <p:nvPr/>
        </p:nvSpPr>
        <p:spPr>
          <a:xfrm>
            <a:off x="3347860" y="1857959"/>
            <a:ext cx="958721" cy="23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rgbClr val="C44469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7A23CBD-AA87-4ACB-8DD6-38FDBA51068C}"/>
              </a:ext>
            </a:extLst>
          </p:cNvPr>
          <p:cNvSpPr/>
          <p:nvPr/>
        </p:nvSpPr>
        <p:spPr>
          <a:xfrm>
            <a:off x="747061" y="2126253"/>
            <a:ext cx="958721" cy="29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rgbClr val="C44469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3FB9643-FD5E-4487-BD98-33FABAEBC7F5}"/>
              </a:ext>
            </a:extLst>
          </p:cNvPr>
          <p:cNvSpPr/>
          <p:nvPr/>
        </p:nvSpPr>
        <p:spPr>
          <a:xfrm>
            <a:off x="5465245" y="1857959"/>
            <a:ext cx="958721" cy="23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rgbClr val="C44469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434021A-1B3D-4B3E-A3B2-B800BEEA279A}"/>
              </a:ext>
            </a:extLst>
          </p:cNvPr>
          <p:cNvSpPr/>
          <p:nvPr/>
        </p:nvSpPr>
        <p:spPr>
          <a:xfrm>
            <a:off x="5992121" y="1909686"/>
            <a:ext cx="958721" cy="23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rgbClr val="C44469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0A16F2E-0932-4799-BD58-DD7DC448107A}"/>
              </a:ext>
            </a:extLst>
          </p:cNvPr>
          <p:cNvSpPr/>
          <p:nvPr/>
        </p:nvSpPr>
        <p:spPr>
          <a:xfrm>
            <a:off x="213135" y="2170499"/>
            <a:ext cx="388719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C44469"/>
                </a:solidFill>
              </a:rPr>
              <a:t>10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A2417FE-AD7E-49B9-BFFC-E9747B2B84AE}"/>
              </a:ext>
            </a:extLst>
          </p:cNvPr>
          <p:cNvSpPr/>
          <p:nvPr/>
        </p:nvSpPr>
        <p:spPr>
          <a:xfrm>
            <a:off x="213135" y="2679411"/>
            <a:ext cx="388719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C44469"/>
                </a:solidFill>
              </a:rPr>
              <a:t>9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4D6E9DB-4742-4B9F-A9E0-4306BA2C8AAB}"/>
              </a:ext>
            </a:extLst>
          </p:cNvPr>
          <p:cNvSpPr/>
          <p:nvPr/>
        </p:nvSpPr>
        <p:spPr>
          <a:xfrm>
            <a:off x="202969" y="3200686"/>
            <a:ext cx="391887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C44469"/>
                </a:solidFill>
              </a:rPr>
              <a:t>8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00CB42C-E9DC-4D70-9054-BF12FE46102D}"/>
              </a:ext>
            </a:extLst>
          </p:cNvPr>
          <p:cNvSpPr/>
          <p:nvPr/>
        </p:nvSpPr>
        <p:spPr>
          <a:xfrm>
            <a:off x="202969" y="4785773"/>
            <a:ext cx="383722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C44469"/>
                </a:solidFill>
              </a:rPr>
              <a:t>5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AE83903-E062-4CC8-A7DD-42ABC8F508F7}"/>
              </a:ext>
            </a:extLst>
          </p:cNvPr>
          <p:cNvSpPr/>
          <p:nvPr/>
        </p:nvSpPr>
        <p:spPr>
          <a:xfrm>
            <a:off x="202969" y="4236286"/>
            <a:ext cx="383722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C44469"/>
                </a:solidFill>
              </a:rPr>
              <a:t>6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BA0A200-380F-44C7-88A3-546009F08E63}"/>
              </a:ext>
            </a:extLst>
          </p:cNvPr>
          <p:cNvSpPr/>
          <p:nvPr/>
        </p:nvSpPr>
        <p:spPr>
          <a:xfrm>
            <a:off x="202968" y="3749248"/>
            <a:ext cx="383722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C44469"/>
                </a:solidFill>
              </a:rPr>
              <a:t>7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B871A8A-7383-4D27-B9F0-E47F58DC7501}"/>
              </a:ext>
            </a:extLst>
          </p:cNvPr>
          <p:cNvSpPr/>
          <p:nvPr/>
        </p:nvSpPr>
        <p:spPr>
          <a:xfrm>
            <a:off x="698660" y="3611248"/>
            <a:ext cx="3017489" cy="661585"/>
          </a:xfrm>
          <a:prstGeom prst="rect">
            <a:avLst/>
          </a:prstGeom>
          <a:solidFill>
            <a:srgbClr val="C44469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Berufsorientierende Fächer als Entscheidungsgrundlage für die 8. </a:t>
            </a:r>
            <a:r>
              <a:rPr lang="de-DE" sz="1200" b="1" dirty="0" err="1">
                <a:solidFill>
                  <a:schemeClr val="tx1"/>
                </a:solidFill>
              </a:rPr>
              <a:t>Jgst</a:t>
            </a:r>
            <a:r>
              <a:rPr lang="de-DE" sz="1200" b="1" dirty="0">
                <a:solidFill>
                  <a:schemeClr val="tx1"/>
                </a:solidFill>
              </a:rPr>
              <a:t>.:</a:t>
            </a:r>
          </a:p>
          <a:p>
            <a:pPr algn="ctr"/>
            <a:r>
              <a:rPr lang="de-DE" sz="1050" dirty="0">
                <a:solidFill>
                  <a:schemeClr val="tx1"/>
                </a:solidFill>
              </a:rPr>
              <a:t>Technik, Wirtschaft und Kommunikation, Ernährung und Soziales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516AE68-4241-4DF3-8B99-B00282506417}"/>
              </a:ext>
            </a:extLst>
          </p:cNvPr>
          <p:cNvSpPr/>
          <p:nvPr/>
        </p:nvSpPr>
        <p:spPr>
          <a:xfrm>
            <a:off x="698659" y="2081696"/>
            <a:ext cx="958721" cy="423998"/>
          </a:xfrm>
          <a:prstGeom prst="rect">
            <a:avLst/>
          </a:prstGeom>
          <a:solidFill>
            <a:srgbClr val="DFA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>
                <a:solidFill>
                  <a:schemeClr val="tx1"/>
                </a:solidFill>
              </a:rPr>
              <a:t>M-Zweig</a:t>
            </a:r>
          </a:p>
          <a:p>
            <a:pPr algn="ctr"/>
            <a:r>
              <a:rPr lang="de-DE" sz="900" b="1">
                <a:solidFill>
                  <a:schemeClr val="tx1"/>
                </a:solidFill>
              </a:rPr>
              <a:t>10</a:t>
            </a:r>
            <a:endParaRPr lang="de-DE" sz="900" b="1" dirty="0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8814FBB-B810-4AB9-8480-4FADF08063C5}"/>
              </a:ext>
            </a:extLst>
          </p:cNvPr>
          <p:cNvSpPr/>
          <p:nvPr/>
        </p:nvSpPr>
        <p:spPr>
          <a:xfrm>
            <a:off x="1754184" y="2081697"/>
            <a:ext cx="958721" cy="429035"/>
          </a:xfrm>
          <a:prstGeom prst="rect">
            <a:avLst/>
          </a:prstGeom>
          <a:solidFill>
            <a:srgbClr val="DFA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</a:rPr>
              <a:t>M-Zweig</a:t>
            </a:r>
          </a:p>
          <a:p>
            <a:pPr algn="ctr"/>
            <a:r>
              <a:rPr lang="de-DE" sz="9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388A3CC-429C-4359-B4BC-F4A6DCDCB9B2}"/>
              </a:ext>
            </a:extLst>
          </p:cNvPr>
          <p:cNvSpPr/>
          <p:nvPr/>
        </p:nvSpPr>
        <p:spPr>
          <a:xfrm>
            <a:off x="2809709" y="2082803"/>
            <a:ext cx="906440" cy="427929"/>
          </a:xfrm>
          <a:prstGeom prst="rect">
            <a:avLst/>
          </a:prstGeom>
          <a:solidFill>
            <a:srgbClr val="DFA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</a:rPr>
              <a:t>M-Zweig</a:t>
            </a:r>
          </a:p>
          <a:p>
            <a:pPr algn="ctr"/>
            <a:r>
              <a:rPr lang="de-DE" sz="9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DDE7D4C-B9A1-4BA0-A22D-756FE4FFDD3B}"/>
              </a:ext>
            </a:extLst>
          </p:cNvPr>
          <p:cNvSpPr/>
          <p:nvPr/>
        </p:nvSpPr>
        <p:spPr>
          <a:xfrm>
            <a:off x="4798147" y="2072307"/>
            <a:ext cx="906440" cy="348323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</a:rPr>
              <a:t>V 1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F985811-429C-4E27-A6C8-DCDD920DEE1C}"/>
              </a:ext>
            </a:extLst>
          </p:cNvPr>
          <p:cNvSpPr/>
          <p:nvPr/>
        </p:nvSpPr>
        <p:spPr>
          <a:xfrm>
            <a:off x="3774765" y="4338873"/>
            <a:ext cx="458368" cy="446498"/>
          </a:xfrm>
          <a:prstGeom prst="rect">
            <a:avLst/>
          </a:prstGeom>
          <a:solidFill>
            <a:srgbClr val="DFA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</a:rPr>
              <a:t>M-Kurse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3BE66B2-ADDF-49F0-A279-DCFD05F40DC7}"/>
              </a:ext>
            </a:extLst>
          </p:cNvPr>
          <p:cNvSpPr/>
          <p:nvPr/>
        </p:nvSpPr>
        <p:spPr>
          <a:xfrm>
            <a:off x="3774764" y="4942208"/>
            <a:ext cx="458368" cy="446498"/>
          </a:xfrm>
          <a:prstGeom prst="rect">
            <a:avLst/>
          </a:prstGeom>
          <a:solidFill>
            <a:srgbClr val="DFA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</a:rPr>
              <a:t>M-Kurse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F81F56C-ACB8-4E36-AE25-A4428EC98F62}"/>
              </a:ext>
            </a:extLst>
          </p:cNvPr>
          <p:cNvSpPr/>
          <p:nvPr/>
        </p:nvSpPr>
        <p:spPr>
          <a:xfrm>
            <a:off x="6775274" y="2708377"/>
            <a:ext cx="906440" cy="271398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900" b="1" dirty="0">
              <a:solidFill>
                <a:srgbClr val="E7E6E6"/>
              </a:solidFill>
            </a:endParaRPr>
          </a:p>
          <a:p>
            <a:pPr lvl="0" algn="ctr"/>
            <a:r>
              <a:rPr lang="de-DE" sz="1200" b="1" dirty="0">
                <a:solidFill>
                  <a:srgbClr val="E7E6E6"/>
                </a:solidFill>
              </a:rPr>
              <a:t>Deutsch-klasse:</a:t>
            </a:r>
          </a:p>
          <a:p>
            <a:pPr lvl="0" algn="ctr"/>
            <a:endParaRPr lang="de-DE" sz="1200" b="1" dirty="0">
              <a:solidFill>
                <a:srgbClr val="E7E6E6"/>
              </a:solidFill>
            </a:endParaRPr>
          </a:p>
          <a:p>
            <a:pPr lvl="0" algn="ctr"/>
            <a:r>
              <a:rPr lang="de-DE" sz="1200" b="1" dirty="0">
                <a:solidFill>
                  <a:srgbClr val="E7E6E6"/>
                </a:solidFill>
              </a:rPr>
              <a:t>maximal 2 Jahre</a:t>
            </a:r>
          </a:p>
          <a:p>
            <a:pPr lvl="0" algn="ctr"/>
            <a:endParaRPr lang="de-DE" sz="900" b="1" dirty="0">
              <a:solidFill>
                <a:srgbClr val="E7E6E6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6C0CEC8-A07B-4FDA-B24A-65E3B4BC8522}"/>
              </a:ext>
            </a:extLst>
          </p:cNvPr>
          <p:cNvSpPr/>
          <p:nvPr/>
        </p:nvSpPr>
        <p:spPr>
          <a:xfrm>
            <a:off x="5695666" y="2704713"/>
            <a:ext cx="1035012" cy="104453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900" b="1" dirty="0">
              <a:solidFill>
                <a:srgbClr val="E7E6E6"/>
              </a:solidFill>
            </a:endParaRPr>
          </a:p>
          <a:p>
            <a:pPr lvl="0" algn="ctr"/>
            <a:r>
              <a:rPr lang="de-DE" sz="1200" b="1" dirty="0">
                <a:solidFill>
                  <a:srgbClr val="E7E6E6"/>
                </a:solidFill>
              </a:rPr>
              <a:t>Praxisklasse</a:t>
            </a:r>
          </a:p>
          <a:p>
            <a:pPr lvl="0" algn="ctr"/>
            <a:r>
              <a:rPr lang="de-DE" sz="1200" b="1" dirty="0">
                <a:solidFill>
                  <a:srgbClr val="E7E6E6"/>
                </a:solidFill>
              </a:rPr>
              <a:t>1 Jahr </a:t>
            </a:r>
          </a:p>
          <a:p>
            <a:pPr lvl="0" algn="ctr"/>
            <a:r>
              <a:rPr lang="de-DE" sz="1200" b="1" dirty="0">
                <a:solidFill>
                  <a:srgbClr val="E7E6E6"/>
                </a:solidFill>
              </a:rPr>
              <a:t>9. Schulbesuchsjahr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9CE714B-131E-43FF-A016-56A54DA7B3AD}"/>
              </a:ext>
            </a:extLst>
          </p:cNvPr>
          <p:cNvSpPr/>
          <p:nvPr/>
        </p:nvSpPr>
        <p:spPr>
          <a:xfrm>
            <a:off x="3779912" y="2081697"/>
            <a:ext cx="906440" cy="2191137"/>
          </a:xfrm>
          <a:prstGeom prst="rect">
            <a:avLst/>
          </a:prstGeom>
          <a:solidFill>
            <a:srgbClr val="DFA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900" b="1" dirty="0">
              <a:solidFill>
                <a:srgbClr val="E7E6E6"/>
              </a:solidFill>
            </a:endParaRPr>
          </a:p>
          <a:p>
            <a:pPr lvl="0" algn="ctr"/>
            <a:r>
              <a:rPr lang="de-DE" sz="900" b="1" dirty="0">
                <a:solidFill>
                  <a:schemeClr val="tx1"/>
                </a:solidFill>
              </a:rPr>
              <a:t>M-Zweig </a:t>
            </a:r>
          </a:p>
          <a:p>
            <a:pPr lvl="0" algn="ctr"/>
            <a:r>
              <a:rPr lang="de-DE" sz="900" b="1" dirty="0">
                <a:solidFill>
                  <a:schemeClr val="tx1"/>
                </a:solidFill>
              </a:rPr>
              <a:t>7 - 10</a:t>
            </a:r>
          </a:p>
          <a:p>
            <a:pPr lvl="0" algn="ctr"/>
            <a:endParaRPr lang="de-DE" sz="900" b="1" dirty="0">
              <a:solidFill>
                <a:srgbClr val="E7E6E6"/>
              </a:solidFill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4104F00B-7E7E-4435-AB2E-6C90820F9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83" y="5422365"/>
            <a:ext cx="778218" cy="10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F5756-0937-4C46-A94E-69715845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STUNDENTAFEL MITTELSCHULE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5F5E7E5-CCC3-4F10-B3FA-4F1BBDC23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833" y="1569012"/>
            <a:ext cx="5763336" cy="474789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E455834-69E4-416E-9A16-6351201F2759}"/>
              </a:ext>
            </a:extLst>
          </p:cNvPr>
          <p:cNvSpPr txBox="1"/>
          <p:nvPr/>
        </p:nvSpPr>
        <p:spPr>
          <a:xfrm>
            <a:off x="5929033" y="2387553"/>
            <a:ext cx="2963165" cy="290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Berufsorientierende  Fächer </a:t>
            </a:r>
          </a:p>
          <a:p>
            <a:r>
              <a:rPr lang="de-DE" sz="1200" dirty="0"/>
              <a:t>(gelb markiert)</a:t>
            </a:r>
          </a:p>
          <a:p>
            <a:endParaRPr lang="de-DE" dirty="0"/>
          </a:p>
          <a:p>
            <a:r>
              <a:rPr lang="de-DE" b="1" u="sng" dirty="0"/>
              <a:t>Ab Klasse 5</a:t>
            </a:r>
            <a:r>
              <a:rPr lang="de-DE" dirty="0"/>
              <a:t>: Informatik und Wirtschaft und Beruf (WIB)</a:t>
            </a:r>
          </a:p>
          <a:p>
            <a:endParaRPr lang="de-DE" dirty="0"/>
          </a:p>
          <a:p>
            <a:r>
              <a:rPr lang="de-DE" b="1" u="sng" dirty="0"/>
              <a:t>Ab Klasse 7</a:t>
            </a:r>
            <a:r>
              <a:rPr lang="de-DE" u="sng" dirty="0"/>
              <a:t>: </a:t>
            </a:r>
          </a:p>
          <a:p>
            <a:pPr marL="342900" indent="-342900">
              <a:buAutoNum type="alphaLcParenR"/>
            </a:pPr>
            <a:r>
              <a:rPr lang="de-DE" dirty="0"/>
              <a:t>Technik:</a:t>
            </a:r>
            <a:br>
              <a:rPr lang="de-DE" dirty="0"/>
            </a:br>
            <a:endParaRPr lang="de-DE" dirty="0"/>
          </a:p>
          <a:p>
            <a:pPr marL="342900" indent="-342900">
              <a:buAutoNum type="alphaLcParenR"/>
            </a:pPr>
            <a:r>
              <a:rPr lang="de-DE" dirty="0"/>
              <a:t>Wirtschaft und Kommunikation (WIK)</a:t>
            </a:r>
            <a:br>
              <a:rPr lang="de-DE" dirty="0"/>
            </a:br>
            <a:endParaRPr lang="de-DE" dirty="0"/>
          </a:p>
          <a:p>
            <a:pPr marL="342900" indent="-342900">
              <a:buAutoNum type="alphaLcParenR"/>
            </a:pPr>
            <a:r>
              <a:rPr lang="de-DE" dirty="0"/>
              <a:t>Ernährung und Soziales (ES)</a:t>
            </a:r>
          </a:p>
        </p:txBody>
      </p:sp>
    </p:spTree>
    <p:extLst>
      <p:ext uri="{BB962C8B-B14F-4D97-AF65-F5344CB8AC3E}">
        <p14:creationId xmlns:p14="http://schemas.microsoft.com/office/powerpoint/2010/main" val="3953697594"/>
      </p:ext>
    </p:extLst>
  </p:cSld>
  <p:clrMapOvr>
    <a:masterClrMapping/>
  </p:clrMapOvr>
</p:sld>
</file>

<file path=ppt/theme/theme1.xml><?xml version="1.0" encoding="utf-8"?>
<a:theme xmlns:a="http://schemas.openxmlformats.org/drawingml/2006/main" name="Seiten mit Text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906A53B-344D-C348-9D9F-F7C8FFB76512}" vid="{084C7B5D-C3C4-A541-B9CF-18041CCC2493}"/>
    </a:ext>
  </a:extLst>
</a:theme>
</file>

<file path=ppt/theme/theme2.xml><?xml version="1.0" encoding="utf-8"?>
<a:theme xmlns:a="http://schemas.openxmlformats.org/drawingml/2006/main" name="Deckblätter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906A53B-344D-C348-9D9F-F7C8FFB76512}" vid="{5C9C2547-3F61-5C4D-8DDE-358A9D230C77}"/>
    </a:ext>
  </a:extLst>
</a:theme>
</file>

<file path=ppt/theme/theme3.xml><?xml version="1.0" encoding="utf-8"?>
<a:theme xmlns:a="http://schemas.openxmlformats.org/drawingml/2006/main" name="Leere Seiten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906A53B-344D-C348-9D9F-F7C8FFB76512}" vid="{B76B6447-90D9-6F47-A5D1-DD9954604B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Schulberatungsstelle ohne Anleitung</Template>
  <TotalTime>0</TotalTime>
  <Words>640</Words>
  <Application>Microsoft Office PowerPoint</Application>
  <PresentationFormat>Bildschirmpräsentation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Roboto</vt:lpstr>
      <vt:lpstr>Roboto Slab</vt:lpstr>
      <vt:lpstr>Systemschrift Normal</vt:lpstr>
      <vt:lpstr>Wingdings</vt:lpstr>
      <vt:lpstr>Seiten mit Text</vt:lpstr>
      <vt:lpstr>Deckblätter</vt:lpstr>
      <vt:lpstr>Leere Seiten</vt:lpstr>
      <vt:lpstr>MITTELSCHULE</vt:lpstr>
      <vt:lpstr>MITTELSCHULE</vt:lpstr>
      <vt:lpstr>DIE DREI SÄULEN DER MITTELSCHULE</vt:lpstr>
      <vt:lpstr> Vermittlung grundlegender Allgemeinbildung  Individuelle Förderung ab der 5. Klasse  handlungsorientierter Unterricht  M-Zug ab der siebten Klasse (nach Jgst. 6 möglich)</vt:lpstr>
      <vt:lpstr>STARK ALS PERSON</vt:lpstr>
      <vt:lpstr>STARK FÜR DEN BERUF</vt:lpstr>
      <vt:lpstr>STARK FÜR DEN BERUF</vt:lpstr>
      <vt:lpstr>Profil der Mittelschule - Ausbildungsrichtungen</vt:lpstr>
      <vt:lpstr>STUNDENTAFEL MITTELSCHULE</vt:lpstr>
      <vt:lpstr>VON DER REGELKLASSE IN DEN M-ZUG</vt:lpstr>
      <vt:lpstr>DIE ABSCHLÜSSE DER MITTELSCHULE</vt:lpstr>
      <vt:lpstr>KEIN ABSCHLUSS OHNE ANSCHLUSS</vt:lpstr>
      <vt:lpstr>ENTSCHEIDUNGSKRITERIEN</vt:lpstr>
      <vt:lpstr>INTERESSANTER FLYER DES KM</vt:lpstr>
      <vt:lpstr>VIELEN DANK FÜR IHRE ZEIT!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Mittelschule</dc:title>
  <dc:creator>Gabriele Lutz</dc:creator>
  <cp:lastModifiedBy>Silke Gold </cp:lastModifiedBy>
  <cp:revision>54</cp:revision>
  <cp:lastPrinted>2022-03-24T08:24:49Z</cp:lastPrinted>
  <dcterms:created xsi:type="dcterms:W3CDTF">2022-03-14T11:44:30Z</dcterms:created>
  <dcterms:modified xsi:type="dcterms:W3CDTF">2024-11-07T17:12:29Z</dcterms:modified>
</cp:coreProperties>
</file>