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 id="2147483672" r:id="rId2"/>
    <p:sldMasterId id="2147483683" r:id="rId3"/>
  </p:sldMasterIdLst>
  <p:notesMasterIdLst>
    <p:notesMasterId r:id="rId20"/>
  </p:notesMasterIdLst>
  <p:sldIdLst>
    <p:sldId id="264" r:id="rId4"/>
    <p:sldId id="265" r:id="rId5"/>
    <p:sldId id="263" r:id="rId6"/>
    <p:sldId id="266" r:id="rId7"/>
    <p:sldId id="268" r:id="rId8"/>
    <p:sldId id="267" r:id="rId9"/>
    <p:sldId id="269" r:id="rId10"/>
    <p:sldId id="282" r:id="rId11"/>
    <p:sldId id="280" r:id="rId12"/>
    <p:sldId id="270" r:id="rId13"/>
    <p:sldId id="277" r:id="rId14"/>
    <p:sldId id="256" r:id="rId15"/>
    <p:sldId id="257" r:id="rId16"/>
    <p:sldId id="258" r:id="rId17"/>
    <p:sldId id="259" r:id="rId18"/>
    <p:sldId id="276" r:id="rId19"/>
  </p:sldIdLst>
  <p:sldSz cx="9144000" cy="6858000" type="screen4x3"/>
  <p:notesSz cx="6858000" cy="9945688"/>
  <p:defaultTex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8E"/>
    <a:srgbClr val="A7D1FE"/>
    <a:srgbClr val="004D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00" autoAdjust="0"/>
    <p:restoredTop sz="96301"/>
  </p:normalViewPr>
  <p:slideViewPr>
    <p:cSldViewPr snapToGrid="0" snapToObjects="1">
      <p:cViewPr>
        <p:scale>
          <a:sx n="150" d="100"/>
          <a:sy n="150" d="100"/>
        </p:scale>
        <p:origin x="1038" y="-1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47B3A8A3-FC58-428E-9467-6B4B4C56DE3E}" type="datetimeFigureOut">
              <a:rPr lang="de-DE" smtClean="0"/>
              <a:t>24.11.2025</a:t>
            </a:fld>
            <a:endParaRPr lang="de-DE"/>
          </a:p>
        </p:txBody>
      </p:sp>
      <p:sp>
        <p:nvSpPr>
          <p:cNvPr id="4" name="Folienbildplatzhalt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4FB7C73E-82E5-4D72-9DBC-56E53093B704}" type="slidenum">
              <a:rPr lang="de-DE" smtClean="0"/>
              <a:t>‹Nr.›</a:t>
            </a:fld>
            <a:endParaRPr lang="de-DE"/>
          </a:p>
        </p:txBody>
      </p:sp>
    </p:spTree>
    <p:extLst>
      <p:ext uri="{BB962C8B-B14F-4D97-AF65-F5344CB8AC3E}">
        <p14:creationId xmlns:p14="http://schemas.microsoft.com/office/powerpoint/2010/main" val="279179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1" dirty="0"/>
              <a:t>Sport</a:t>
            </a:r>
            <a:r>
              <a:rPr lang="de-DE" sz="1200" dirty="0"/>
              <a:t>:</a:t>
            </a:r>
            <a:br>
              <a:rPr lang="de-DE" sz="1200" dirty="0"/>
            </a:br>
            <a:r>
              <a:rPr lang="de-DE" sz="1200" dirty="0"/>
              <a:t>In den Jahrgangsstufen 5-7 werden 3 zusätzliche Sportstunden gehalten (Verteilung in Verantwortung der Schulen).</a:t>
            </a:r>
          </a:p>
          <a:p>
            <a:pPr marL="0" indent="0">
              <a:buNone/>
            </a:pPr>
            <a:r>
              <a:rPr lang="de-DE" sz="1200" b="1" dirty="0"/>
              <a:t>Intensivierungsstunden:</a:t>
            </a:r>
            <a:br>
              <a:rPr lang="de-DE" sz="1200" dirty="0"/>
            </a:br>
            <a:r>
              <a:rPr lang="de-DE" sz="1200" dirty="0"/>
              <a:t>In den Jahrgangsstufen 5-7 werden mindestens 3 Intensivierungsstunden gehalten (Verteilung in Verantwortung der Schulen), bis Jahrgangsstufe 11 können bis zu 6 zusätzliche Intensivierungsstunden angeboten werden.</a:t>
            </a:r>
          </a:p>
          <a:p>
            <a:endParaRPr lang="de-DE" dirty="0"/>
          </a:p>
        </p:txBody>
      </p:sp>
      <p:sp>
        <p:nvSpPr>
          <p:cNvPr id="4" name="Foliennummernplatzhalter 3"/>
          <p:cNvSpPr>
            <a:spLocks noGrp="1"/>
          </p:cNvSpPr>
          <p:nvPr>
            <p:ph type="sldNum" sz="quarter" idx="5"/>
          </p:nvPr>
        </p:nvSpPr>
        <p:spPr/>
        <p:txBody>
          <a:bodyPr/>
          <a:lstStyle/>
          <a:p>
            <a:fld id="{4FB7C73E-82E5-4D72-9DBC-56E53093B704}" type="slidenum">
              <a:rPr lang="de-DE" smtClean="0"/>
              <a:t>6</a:t>
            </a:fld>
            <a:endParaRPr lang="de-DE"/>
          </a:p>
        </p:txBody>
      </p:sp>
    </p:spTree>
    <p:extLst>
      <p:ext uri="{BB962C8B-B14F-4D97-AF65-F5344CB8AC3E}">
        <p14:creationId xmlns:p14="http://schemas.microsoft.com/office/powerpoint/2010/main" val="258603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b="1" dirty="0">
                <a:solidFill>
                  <a:schemeClr val="accent6"/>
                </a:solidFill>
              </a:rPr>
              <a:t>Wo können Sie sich Rat holen?</a:t>
            </a:r>
          </a:p>
          <a:p>
            <a:r>
              <a:rPr lang="de-DE" dirty="0"/>
              <a:t>Die Klassenlehrkraft kennt Ihr Kind besonders gut und kann Ihnen über das Übertrittszeugnis hinaus über Begabungen, Kompetenzen und Interessen Ihres Kindes Auskunft geben.</a:t>
            </a:r>
          </a:p>
          <a:p>
            <a:r>
              <a:rPr lang="de-DE" dirty="0"/>
              <a:t>Bei Unsicherheiten steht an jeder Grundschule eine Beratungslehrkraft als Ansprechpartner zur Verfügung.</a:t>
            </a:r>
          </a:p>
          <a:p>
            <a:r>
              <a:rPr lang="de-DE" dirty="0"/>
              <a:t>Darüber hinaus können Sie eine Beratung beim für Ihre GS zuständigen Übertrittscoach für die Gymnasien in Anspruch nehmen. Das Anmeldeformular für ein solches Gespräch erhalten Sie zusammen mit der Zwischeninformation zum aktuellen Leistungsstand Anfang Januar.</a:t>
            </a:r>
          </a:p>
          <a:p>
            <a:r>
              <a:rPr lang="de-DE" dirty="0"/>
              <a:t>Ein solches Gespräch kann Sie bei der Entscheidungsfindung unterstützen, insbesondere dann, wenn Sie sich unsicher sind, ob Ihr Kind eher für das Gymnasium oder die Realschule geeignet ist.</a:t>
            </a:r>
          </a:p>
          <a:p>
            <a:pPr marL="0" indent="0">
              <a:spcBef>
                <a:spcPts val="2400"/>
              </a:spcBef>
              <a:buNone/>
            </a:pPr>
            <a:r>
              <a:rPr lang="de-DE" b="1" dirty="0">
                <a:solidFill>
                  <a:schemeClr val="accent6"/>
                </a:solidFill>
              </a:rPr>
              <a:t>Wer sollte entscheiden, auf welche Schule Ihr Kind geht?</a:t>
            </a:r>
          </a:p>
          <a:p>
            <a:r>
              <a:rPr lang="de-DE" dirty="0"/>
              <a:t>Es empfiehlt sich, dass Eltern und Kind die Entscheidung gemeinsam treffen.</a:t>
            </a:r>
          </a:p>
          <a:p>
            <a:endParaRPr lang="de-DE" dirty="0"/>
          </a:p>
        </p:txBody>
      </p:sp>
      <p:sp>
        <p:nvSpPr>
          <p:cNvPr id="4" name="Foliennummernplatzhalter 3"/>
          <p:cNvSpPr>
            <a:spLocks noGrp="1"/>
          </p:cNvSpPr>
          <p:nvPr>
            <p:ph type="sldNum" sz="quarter" idx="5"/>
          </p:nvPr>
        </p:nvSpPr>
        <p:spPr/>
        <p:txBody>
          <a:bodyPr/>
          <a:lstStyle/>
          <a:p>
            <a:fld id="{4FB7C73E-82E5-4D72-9DBC-56E53093B704}" type="slidenum">
              <a:rPr lang="de-DE" smtClean="0"/>
              <a:t>9</a:t>
            </a:fld>
            <a:endParaRPr lang="de-DE"/>
          </a:p>
        </p:txBody>
      </p:sp>
    </p:spTree>
    <p:extLst>
      <p:ext uri="{BB962C8B-B14F-4D97-AF65-F5344CB8AC3E}">
        <p14:creationId xmlns:p14="http://schemas.microsoft.com/office/powerpoint/2010/main" val="312871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2400"/>
              </a:spcBef>
              <a:buNone/>
            </a:pPr>
            <a:r>
              <a:rPr lang="de-DE" b="1" dirty="0">
                <a:solidFill>
                  <a:schemeClr val="accent6"/>
                </a:solidFill>
              </a:rPr>
              <a:t>Wer sollte entscheiden, auf welche Schule Ihr Kind geht?</a:t>
            </a:r>
          </a:p>
          <a:p>
            <a:r>
              <a:rPr lang="de-DE" dirty="0"/>
              <a:t>Es empfiehlt sich, dass Eltern und Kind die Entscheidung gemeinsam treffen.</a:t>
            </a:r>
          </a:p>
          <a:p>
            <a:endParaRPr lang="de-DE" dirty="0"/>
          </a:p>
        </p:txBody>
      </p:sp>
      <p:sp>
        <p:nvSpPr>
          <p:cNvPr id="4" name="Foliennummernplatzhalter 3"/>
          <p:cNvSpPr>
            <a:spLocks noGrp="1"/>
          </p:cNvSpPr>
          <p:nvPr>
            <p:ph type="sldNum" sz="quarter" idx="5"/>
          </p:nvPr>
        </p:nvSpPr>
        <p:spPr/>
        <p:txBody>
          <a:bodyPr/>
          <a:lstStyle/>
          <a:p>
            <a:fld id="{4FB7C73E-82E5-4D72-9DBC-56E53093B704}" type="slidenum">
              <a:rPr lang="de-DE" smtClean="0"/>
              <a:t>11</a:t>
            </a:fld>
            <a:endParaRPr lang="de-DE"/>
          </a:p>
        </p:txBody>
      </p:sp>
    </p:spTree>
    <p:extLst>
      <p:ext uri="{BB962C8B-B14F-4D97-AF65-F5344CB8AC3E}">
        <p14:creationId xmlns:p14="http://schemas.microsoft.com/office/powerpoint/2010/main" val="404899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text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DE38D3-8191-1C4B-90FD-E3DC89F021A2}"/>
              </a:ext>
            </a:extLst>
          </p:cNvPr>
          <p:cNvSpPr>
            <a:spLocks noGrp="1"/>
          </p:cNvSpPr>
          <p:nvPr>
            <p:ph type="title"/>
          </p:nvPr>
        </p:nvSpPr>
        <p:spPr/>
        <p:txBody>
          <a:bodyPr/>
          <a:lstStyle/>
          <a:p>
            <a:r>
              <a:rPr lang="de-DE"/>
              <a:t>Mastertitelformat bearbeiten</a:t>
            </a:r>
            <a:endParaRPr lang="de-DE" dirty="0"/>
          </a:p>
        </p:txBody>
      </p:sp>
      <p:sp>
        <p:nvSpPr>
          <p:cNvPr id="4" name="Content Placeholder 2">
            <a:extLst>
              <a:ext uri="{FF2B5EF4-FFF2-40B4-BE49-F238E27FC236}">
                <a16:creationId xmlns:a16="http://schemas.microsoft.com/office/drawing/2014/main" id="{92E888B5-6E2C-CB44-BAAC-AED843A3FA6C}"/>
              </a:ext>
            </a:extLst>
          </p:cNvPr>
          <p:cNvSpPr>
            <a:spLocks noGrp="1"/>
          </p:cNvSpPr>
          <p:nvPr>
            <p:ph idx="1"/>
          </p:nvPr>
        </p:nvSpPr>
        <p:spPr>
          <a:xfrm>
            <a:off x="467833" y="1241502"/>
            <a:ext cx="8046000" cy="5114365"/>
          </a:xfrm>
          <a:prstGeom prst="rect">
            <a:avLst/>
          </a:prstGeom>
        </p:spPr>
        <p:txBody>
          <a:bodyPr/>
          <a:lstStyle>
            <a:lvl1pPr marL="216000" indent="-216000">
              <a:spcBef>
                <a:spcPts val="1600"/>
              </a:spcBef>
              <a:spcAft>
                <a:spcPts val="0"/>
              </a:spcAft>
              <a:defRPr sz="2000"/>
            </a:lvl1pPr>
            <a:lvl2pPr marL="540000" indent="-216000">
              <a:spcBef>
                <a:spcPts val="1200"/>
              </a:spcBef>
              <a:spcAft>
                <a:spcPts val="0"/>
              </a:spcAft>
              <a:buFont typeface="Systemschrift Normal"/>
              <a:buChar char="&gt;"/>
              <a:defRPr sz="1800"/>
            </a:lvl2pPr>
            <a:lvl3pPr marL="900000" indent="-216000">
              <a:spcBef>
                <a:spcPts val="800"/>
              </a:spcBef>
              <a:spcAft>
                <a:spcPts val="0"/>
              </a:spcAft>
              <a:buFont typeface="Systemschrift Normal"/>
              <a:buChar char="–"/>
              <a:defRPr sz="1400"/>
            </a:lvl3pPr>
          </a:lstStyle>
          <a:p>
            <a:pPr lvl="0"/>
            <a:r>
              <a:rPr lang="de-DE"/>
              <a:t>Mastertextformat bearbeiten</a:t>
            </a:r>
          </a:p>
        </p:txBody>
      </p:sp>
    </p:spTree>
    <p:extLst>
      <p:ext uri="{BB962C8B-B14F-4D97-AF65-F5344CB8AC3E}">
        <p14:creationId xmlns:p14="http://schemas.microsoft.com/office/powerpoint/2010/main" val="411682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re Seite mit Fußzeile">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C378C214-481C-C54D-9A95-C1BCB3940988}"/>
              </a:ext>
            </a:extLst>
          </p:cNvPr>
          <p:cNvSpPr txBox="1"/>
          <p:nvPr userDrawn="1"/>
        </p:nvSpPr>
        <p:spPr>
          <a:xfrm>
            <a:off x="2661196" y="6505606"/>
            <a:ext cx="3660790" cy="261610"/>
          </a:xfrm>
          <a:prstGeom prst="rect">
            <a:avLst/>
          </a:prstGeom>
          <a:noFill/>
        </p:spPr>
        <p:txBody>
          <a:bodyPr wrap="square" rtlCol="0">
            <a:spAutoFit/>
          </a:bodyPr>
          <a:lstStyle/>
          <a:p>
            <a:pPr algn="ctr" rtl="0"/>
            <a:r>
              <a:rPr lang="de-DE" sz="1100" b="0" i="0" u="none" strike="noStrike" kern="1200" baseline="0" dirty="0">
                <a:solidFill>
                  <a:schemeClr val="accent6"/>
                </a:solidFill>
                <a:latin typeface="Calibri" panose="020F0502020204030204" pitchFamily="34" charset="0"/>
              </a:rPr>
              <a:t>Staatliche Schulberatungsstelle für Unterfranken</a:t>
            </a:r>
          </a:p>
        </p:txBody>
      </p:sp>
      <p:sp>
        <p:nvSpPr>
          <p:cNvPr id="8" name="Textfeld 7">
            <a:extLst>
              <a:ext uri="{FF2B5EF4-FFF2-40B4-BE49-F238E27FC236}">
                <a16:creationId xmlns:a16="http://schemas.microsoft.com/office/drawing/2014/main" id="{9B8550FC-28BE-544A-80D6-B2B7E800C4D1}"/>
              </a:ext>
            </a:extLst>
          </p:cNvPr>
          <p:cNvSpPr txBox="1"/>
          <p:nvPr userDrawn="1"/>
        </p:nvSpPr>
        <p:spPr>
          <a:xfrm>
            <a:off x="467833" y="6505606"/>
            <a:ext cx="2363206" cy="261610"/>
          </a:xfrm>
          <a:prstGeom prst="rect">
            <a:avLst/>
          </a:prstGeom>
          <a:noFill/>
        </p:spPr>
        <p:txBody>
          <a:bodyPr wrap="square" rtlCol="0">
            <a:spAutoFit/>
          </a:bodyPr>
          <a:lstStyle/>
          <a:p>
            <a:pPr algn="l" rtl="0"/>
            <a:r>
              <a:rPr lang="de-DE" sz="1100" b="0" i="0" u="none" strike="noStrike" kern="1200" baseline="0" dirty="0">
                <a:solidFill>
                  <a:schemeClr val="accent6"/>
                </a:solidFill>
                <a:latin typeface="Calibri" panose="020F0502020204030204" pitchFamily="34" charset="0"/>
              </a:rPr>
              <a:t>Herbst 2025</a:t>
            </a:r>
          </a:p>
        </p:txBody>
      </p:sp>
      <p:sp>
        <p:nvSpPr>
          <p:cNvPr id="9" name="Textfeld 8">
            <a:extLst>
              <a:ext uri="{FF2B5EF4-FFF2-40B4-BE49-F238E27FC236}">
                <a16:creationId xmlns:a16="http://schemas.microsoft.com/office/drawing/2014/main" id="{CDDB3CC3-63A7-C242-A466-EDF9149D6B7B}"/>
              </a:ext>
            </a:extLst>
          </p:cNvPr>
          <p:cNvSpPr txBox="1"/>
          <p:nvPr userDrawn="1"/>
        </p:nvSpPr>
        <p:spPr>
          <a:xfrm>
            <a:off x="7265505" y="6505606"/>
            <a:ext cx="1249845" cy="261610"/>
          </a:xfrm>
          <a:prstGeom prst="rect">
            <a:avLst/>
          </a:prstGeom>
          <a:noFill/>
        </p:spPr>
        <p:txBody>
          <a:bodyPr wrap="square" rtlCol="0">
            <a:spAutoFit/>
          </a:bodyPr>
          <a:lstStyle/>
          <a:p>
            <a:pPr algn="r" rtl="0"/>
            <a:r>
              <a:rPr lang="de-DE" sz="1100" b="0" i="0" u="none" strike="noStrike" kern="1200" baseline="0" dirty="0">
                <a:solidFill>
                  <a:schemeClr val="accent6"/>
                </a:solidFill>
                <a:latin typeface="+mn-lt"/>
              </a:rPr>
              <a:t>Seite </a:t>
            </a:r>
            <a:fld id="{92FA3F61-77AB-FF49-B5AC-D67BF8C50F47}" type="slidenum">
              <a:rPr lang="de-DE" sz="1100" smtClean="0">
                <a:solidFill>
                  <a:schemeClr val="accent6"/>
                </a:solidFill>
                <a:latin typeface="+mn-lt"/>
              </a:rPr>
              <a:pPr algn="r" rtl="0"/>
              <a:t>‹Nr.›</a:t>
            </a:fld>
            <a:r>
              <a:rPr lang="de-DE" sz="1100" b="0" i="0" u="none" strike="noStrike" kern="1200" baseline="0" dirty="0">
                <a:solidFill>
                  <a:schemeClr val="accent6"/>
                </a:solidFill>
                <a:latin typeface="+mn-lt"/>
              </a:rPr>
              <a:t>  </a:t>
            </a:r>
          </a:p>
        </p:txBody>
      </p:sp>
    </p:spTree>
    <p:extLst>
      <p:ext uri="{BB962C8B-B14F-4D97-AF65-F5344CB8AC3E}">
        <p14:creationId xmlns:p14="http://schemas.microsoft.com/office/powerpoint/2010/main" val="216670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seite mit Grafik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77A04F-2412-9C41-92F6-CC7C5C95B6AD}"/>
              </a:ext>
            </a:extLst>
          </p:cNvPr>
          <p:cNvSpPr>
            <a:spLocks noGrp="1"/>
          </p:cNvSpPr>
          <p:nvPr>
            <p:ph type="title"/>
          </p:nvPr>
        </p:nvSpPr>
        <p:spPr/>
        <p:txBody>
          <a:bodyPr/>
          <a:lstStyle/>
          <a:p>
            <a:r>
              <a:rPr lang="de-DE"/>
              <a:t>Mastertitelformat bearbeiten</a:t>
            </a:r>
          </a:p>
        </p:txBody>
      </p:sp>
      <p:sp>
        <p:nvSpPr>
          <p:cNvPr id="5" name="Content Placeholder 2">
            <a:extLst>
              <a:ext uri="{FF2B5EF4-FFF2-40B4-BE49-F238E27FC236}">
                <a16:creationId xmlns:a16="http://schemas.microsoft.com/office/drawing/2014/main" id="{A08BB0FB-32EA-EF4B-AD26-57C3D9D39D1A}"/>
              </a:ext>
            </a:extLst>
          </p:cNvPr>
          <p:cNvSpPr>
            <a:spLocks noGrp="1"/>
          </p:cNvSpPr>
          <p:nvPr>
            <p:ph idx="1"/>
          </p:nvPr>
        </p:nvSpPr>
        <p:spPr>
          <a:xfrm>
            <a:off x="467833" y="1241502"/>
            <a:ext cx="4014715" cy="5114365"/>
          </a:xfrm>
          <a:prstGeom prst="rect">
            <a:avLst/>
          </a:prstGeom>
        </p:spPr>
        <p:txBody>
          <a:bodyPr/>
          <a:lstStyle>
            <a:lvl1pPr marL="216000" indent="-216000">
              <a:spcBef>
                <a:spcPts val="1600"/>
              </a:spcBef>
              <a:spcAft>
                <a:spcPts val="0"/>
              </a:spcAft>
              <a:defRPr sz="2000"/>
            </a:lvl1pPr>
            <a:lvl2pPr marL="540000" indent="-216000">
              <a:spcBef>
                <a:spcPts val="1200"/>
              </a:spcBef>
              <a:spcAft>
                <a:spcPts val="0"/>
              </a:spcAft>
              <a:buFont typeface="Systemschrift Normal"/>
              <a:buChar char="&gt;"/>
              <a:defRPr sz="1800"/>
            </a:lvl2pPr>
            <a:lvl3pPr marL="900000" indent="-216000">
              <a:spcBef>
                <a:spcPts val="800"/>
              </a:spcBef>
              <a:spcAft>
                <a:spcPts val="0"/>
              </a:spcAft>
              <a:buFont typeface="Systemschrift Normal"/>
              <a:buChar char="–"/>
              <a:defRPr sz="1400"/>
            </a:lvl3pPr>
          </a:lstStyle>
          <a:p>
            <a:pPr lvl="0"/>
            <a:r>
              <a:rPr lang="de-DE"/>
              <a:t>Mastertextformat bearbeiten</a:t>
            </a:r>
          </a:p>
        </p:txBody>
      </p:sp>
    </p:spTree>
    <p:extLst>
      <p:ext uri="{BB962C8B-B14F-4D97-AF65-F5344CB8AC3E}">
        <p14:creationId xmlns:p14="http://schemas.microsoft.com/office/powerpoint/2010/main" val="181879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seite mit Grafik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9F2C1-C8A2-4142-BF0B-DE82501C798B}"/>
              </a:ext>
            </a:extLst>
          </p:cNvPr>
          <p:cNvSpPr>
            <a:spLocks noGrp="1"/>
          </p:cNvSpPr>
          <p:nvPr>
            <p:ph type="title"/>
          </p:nvPr>
        </p:nvSpPr>
        <p:spPr/>
        <p:txBody>
          <a:bodyPr/>
          <a:lstStyle/>
          <a:p>
            <a:r>
              <a:rPr lang="de-DE"/>
              <a:t>Mastertitelformat bearbeiten</a:t>
            </a:r>
          </a:p>
        </p:txBody>
      </p:sp>
      <p:sp>
        <p:nvSpPr>
          <p:cNvPr id="5" name="Content Placeholder 2">
            <a:extLst>
              <a:ext uri="{FF2B5EF4-FFF2-40B4-BE49-F238E27FC236}">
                <a16:creationId xmlns:a16="http://schemas.microsoft.com/office/drawing/2014/main" id="{409A07ED-C42A-4847-AC1C-C821DF549359}"/>
              </a:ext>
            </a:extLst>
          </p:cNvPr>
          <p:cNvSpPr>
            <a:spLocks noGrp="1"/>
          </p:cNvSpPr>
          <p:nvPr>
            <p:ph idx="1"/>
          </p:nvPr>
        </p:nvSpPr>
        <p:spPr>
          <a:xfrm>
            <a:off x="4492487" y="1241502"/>
            <a:ext cx="4021346" cy="5114365"/>
          </a:xfrm>
          <a:prstGeom prst="rect">
            <a:avLst/>
          </a:prstGeom>
        </p:spPr>
        <p:txBody>
          <a:bodyPr/>
          <a:lstStyle>
            <a:lvl1pPr marL="216000" indent="-216000">
              <a:spcBef>
                <a:spcPts val="1600"/>
              </a:spcBef>
              <a:spcAft>
                <a:spcPts val="0"/>
              </a:spcAft>
              <a:defRPr sz="2000"/>
            </a:lvl1pPr>
            <a:lvl2pPr marL="540000" indent="-216000">
              <a:spcBef>
                <a:spcPts val="1200"/>
              </a:spcBef>
              <a:spcAft>
                <a:spcPts val="0"/>
              </a:spcAft>
              <a:buFont typeface="Systemschrift Normal"/>
              <a:buChar char="&gt;"/>
              <a:defRPr sz="1800"/>
            </a:lvl2pPr>
            <a:lvl3pPr marL="900000" indent="-216000">
              <a:spcBef>
                <a:spcPts val="800"/>
              </a:spcBef>
              <a:spcAft>
                <a:spcPts val="0"/>
              </a:spcAft>
              <a:buFont typeface="Systemschrift Normal"/>
              <a:buChar char="–"/>
              <a:defRPr sz="1400"/>
            </a:lvl3pPr>
          </a:lstStyle>
          <a:p>
            <a:pPr lvl="0"/>
            <a:r>
              <a:rPr lang="de-DE"/>
              <a:t>Mastertextformat bearbeiten</a:t>
            </a:r>
          </a:p>
        </p:txBody>
      </p:sp>
    </p:spTree>
    <p:extLst>
      <p:ext uri="{BB962C8B-B14F-4D97-AF65-F5344CB8AC3E}">
        <p14:creationId xmlns:p14="http://schemas.microsoft.com/office/powerpoint/2010/main" val="286240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56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ckblatt">
    <p:spTree>
      <p:nvGrpSpPr>
        <p:cNvPr id="1" name=""/>
        <p:cNvGrpSpPr/>
        <p:nvPr/>
      </p:nvGrpSpPr>
      <p:grpSpPr>
        <a:xfrm>
          <a:off x="0" y="0"/>
          <a:ext cx="0" cy="0"/>
          <a:chOff x="0" y="0"/>
          <a:chExt cx="0" cy="0"/>
        </a:xfrm>
      </p:grpSpPr>
      <p:sp>
        <p:nvSpPr>
          <p:cNvPr id="31" name="Titel 1">
            <a:extLst>
              <a:ext uri="{FF2B5EF4-FFF2-40B4-BE49-F238E27FC236}">
                <a16:creationId xmlns:a16="http://schemas.microsoft.com/office/drawing/2014/main" id="{36FA4138-BDE1-684A-85F9-820EDBA92209}"/>
              </a:ext>
            </a:extLst>
          </p:cNvPr>
          <p:cNvSpPr>
            <a:spLocks noGrp="1"/>
          </p:cNvSpPr>
          <p:nvPr>
            <p:ph type="ctrTitle"/>
          </p:nvPr>
        </p:nvSpPr>
        <p:spPr>
          <a:xfrm>
            <a:off x="685800" y="1262269"/>
            <a:ext cx="7920000" cy="2247693"/>
          </a:xfrm>
          <a:prstGeom prst="rect">
            <a:avLst/>
          </a:prstGeom>
        </p:spPr>
        <p:txBody>
          <a:bodyPr anchor="b" anchorCtr="0"/>
          <a:lstStyle>
            <a:lvl1pPr algn="ctr">
              <a:defRPr sz="5400"/>
            </a:lvl1pPr>
          </a:lstStyle>
          <a:p>
            <a:r>
              <a:rPr lang="de-DE"/>
              <a:t>Mastertitelformat bearbeiten</a:t>
            </a:r>
            <a:endParaRPr lang="de-DE" dirty="0"/>
          </a:p>
        </p:txBody>
      </p:sp>
      <p:sp>
        <p:nvSpPr>
          <p:cNvPr id="32" name="Untertitel 2">
            <a:extLst>
              <a:ext uri="{FF2B5EF4-FFF2-40B4-BE49-F238E27FC236}">
                <a16:creationId xmlns:a16="http://schemas.microsoft.com/office/drawing/2014/main" id="{2F7DF427-87D0-BB4D-A5D7-E7C2557CC401}"/>
              </a:ext>
            </a:extLst>
          </p:cNvPr>
          <p:cNvSpPr>
            <a:spLocks noGrp="1"/>
          </p:cNvSpPr>
          <p:nvPr>
            <p:ph type="subTitle" idx="1"/>
          </p:nvPr>
        </p:nvSpPr>
        <p:spPr>
          <a:xfrm>
            <a:off x="685800" y="3675131"/>
            <a:ext cx="7920000" cy="1192696"/>
          </a:xfrm>
          <a:prstGeom prst="rect">
            <a:avLst/>
          </a:prstGeom>
        </p:spPr>
        <p:txBody>
          <a:bodyPr anchor="t"/>
          <a:lstStyle>
            <a:lvl1pPr marL="0" indent="0" algn="ctr">
              <a:buNone/>
              <a:defRPr sz="3200"/>
            </a:lvl1pPr>
          </a:lstStyle>
          <a:p>
            <a:r>
              <a:rPr lang="de-DE"/>
              <a:t>Master-Untertitelformat bearbeiten</a:t>
            </a:r>
            <a:endParaRPr lang="de-DE" dirty="0"/>
          </a:p>
        </p:txBody>
      </p:sp>
      <p:sp>
        <p:nvSpPr>
          <p:cNvPr id="34" name="Inhaltsplatzhalter 33">
            <a:extLst>
              <a:ext uri="{FF2B5EF4-FFF2-40B4-BE49-F238E27FC236}">
                <a16:creationId xmlns:a16="http://schemas.microsoft.com/office/drawing/2014/main" id="{9E167B10-B850-984B-B49B-729D73D6B4D5}"/>
              </a:ext>
            </a:extLst>
          </p:cNvPr>
          <p:cNvSpPr>
            <a:spLocks noGrp="1"/>
          </p:cNvSpPr>
          <p:nvPr>
            <p:ph sz="quarter" idx="10"/>
          </p:nvPr>
        </p:nvSpPr>
        <p:spPr>
          <a:xfrm>
            <a:off x="1291413" y="5625547"/>
            <a:ext cx="6708775" cy="327991"/>
          </a:xfrm>
          <a:prstGeom prst="rect">
            <a:avLst/>
          </a:prstGeom>
        </p:spPr>
        <p:txBody>
          <a:bodyPr/>
          <a:lstStyle>
            <a:lvl1pPr marL="0" indent="0" algn="ctr">
              <a:buNone/>
              <a:defRPr sz="1800">
                <a:solidFill>
                  <a:schemeClr val="tx1"/>
                </a:solidFill>
              </a:defRPr>
            </a:lvl1pPr>
          </a:lstStyle>
          <a:p>
            <a:r>
              <a:rPr lang="de-DE" dirty="0"/>
              <a:t>Mastertextformat bearbeiten
Zweite Ebene
Dritte Ebene
Vierte Ebene
Fünfte Ebene</a:t>
            </a:r>
          </a:p>
        </p:txBody>
      </p:sp>
      <p:sp>
        <p:nvSpPr>
          <p:cNvPr id="36" name="Textfeld 35">
            <a:extLst>
              <a:ext uri="{FF2B5EF4-FFF2-40B4-BE49-F238E27FC236}">
                <a16:creationId xmlns:a16="http://schemas.microsoft.com/office/drawing/2014/main" id="{6901566E-BA3A-1B47-8A1D-EE51F3D012FC}"/>
              </a:ext>
            </a:extLst>
          </p:cNvPr>
          <p:cNvSpPr txBox="1"/>
          <p:nvPr userDrawn="1"/>
        </p:nvSpPr>
        <p:spPr>
          <a:xfrm>
            <a:off x="3220278" y="5088835"/>
            <a:ext cx="2892287" cy="427382"/>
          </a:xfrm>
          <a:prstGeom prst="rect">
            <a:avLst/>
          </a:prstGeom>
        </p:spPr>
        <p:txBody>
          <a:bodyPr wrap="square" rtlCol="0" anchor="b">
            <a:normAutofit/>
          </a:bodyPr>
          <a:lstStyle/>
          <a:p>
            <a:pPr algn="l"/>
            <a:endParaRPr lang="de-DE" dirty="0"/>
          </a:p>
        </p:txBody>
      </p:sp>
      <p:sp>
        <p:nvSpPr>
          <p:cNvPr id="37" name="Textfeld 36">
            <a:extLst>
              <a:ext uri="{FF2B5EF4-FFF2-40B4-BE49-F238E27FC236}">
                <a16:creationId xmlns:a16="http://schemas.microsoft.com/office/drawing/2014/main" id="{C73B93BA-0A8A-A744-858E-42329A578FC5}"/>
              </a:ext>
            </a:extLst>
          </p:cNvPr>
          <p:cNvSpPr txBox="1"/>
          <p:nvPr userDrawn="1"/>
        </p:nvSpPr>
        <p:spPr>
          <a:xfrm>
            <a:off x="3488614" y="5229107"/>
            <a:ext cx="2297044" cy="157540"/>
          </a:xfrm>
          <a:prstGeom prst="rect">
            <a:avLst/>
          </a:prstGeom>
        </p:spPr>
        <p:txBody>
          <a:bodyPr wrap="square" rtlCol="0" anchor="ctr">
            <a:normAutofit fontScale="25000" lnSpcReduction="20000"/>
          </a:bodyPr>
          <a:lstStyle/>
          <a:p>
            <a:pPr algn="ctr" rtl="0">
              <a:buSzPts val="2400"/>
              <a:buFont typeface="Arial" panose="020B0604020202020204" pitchFamily="34" charset="0"/>
              <a:buNone/>
            </a:pPr>
            <a:r>
              <a:rPr lang="de-DE" sz="1800" b="0" i="0" u="none" strike="noStrike" kern="1200" baseline="0" dirty="0">
                <a:solidFill>
                  <a:schemeClr val="accent6"/>
                </a:solidFill>
                <a:latin typeface="Calibri" panose="020F0502020204030204" pitchFamily="34" charset="0"/>
              </a:rPr>
              <a:t>:</a:t>
            </a:r>
          </a:p>
        </p:txBody>
      </p:sp>
      <p:sp>
        <p:nvSpPr>
          <p:cNvPr id="2" name="Textfeld 1">
            <a:extLst>
              <a:ext uri="{FF2B5EF4-FFF2-40B4-BE49-F238E27FC236}">
                <a16:creationId xmlns:a16="http://schemas.microsoft.com/office/drawing/2014/main" id="{9BA72C9D-034D-C442-95E5-5C1AB439B09B}"/>
              </a:ext>
            </a:extLst>
          </p:cNvPr>
          <p:cNvSpPr txBox="1"/>
          <p:nvPr userDrawn="1"/>
        </p:nvSpPr>
        <p:spPr>
          <a:xfrm>
            <a:off x="3148717" y="6559826"/>
            <a:ext cx="0" cy="0"/>
          </a:xfrm>
          <a:prstGeom prst="rect">
            <a:avLst/>
          </a:prstGeom>
        </p:spPr>
        <p:txBody>
          <a:bodyPr wrap="none" rtlCol="0" anchor="b">
            <a:normAutofit fontScale="25000" lnSpcReduction="20000"/>
          </a:bodyPr>
          <a:lstStyle/>
          <a:p>
            <a:pPr algn="l"/>
            <a:endParaRPr lang="de-DE" dirty="0"/>
          </a:p>
        </p:txBody>
      </p:sp>
    </p:spTree>
    <p:extLst>
      <p:ext uri="{BB962C8B-B14F-4D97-AF65-F5344CB8AC3E}">
        <p14:creationId xmlns:p14="http://schemas.microsoft.com/office/powerpoint/2010/main" val="336868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Anfangsseite">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9A0034E-500D-7E40-8806-116851E43462}"/>
              </a:ext>
            </a:extLst>
          </p:cNvPr>
          <p:cNvSpPr txBox="1"/>
          <p:nvPr userDrawn="1"/>
        </p:nvSpPr>
        <p:spPr>
          <a:xfrm>
            <a:off x="6527523" y="6453686"/>
            <a:ext cx="1987827" cy="276999"/>
          </a:xfrm>
          <a:prstGeom prst="rect">
            <a:avLst/>
          </a:prstGeom>
          <a:noFill/>
        </p:spPr>
        <p:txBody>
          <a:bodyPr wrap="square" rtlCol="0">
            <a:spAutoFit/>
          </a:bodyPr>
          <a:lstStyle/>
          <a:p>
            <a:pPr algn="r" rtl="0"/>
            <a:r>
              <a:rPr lang="de-DE" sz="1200" b="0" i="0" u="none" strike="noStrike" kern="1200" baseline="0" dirty="0">
                <a:solidFill>
                  <a:schemeClr val="accent6"/>
                </a:solidFill>
                <a:latin typeface="+mn-lt"/>
              </a:rPr>
              <a:t>Seite </a:t>
            </a:r>
            <a:fld id="{92FA3F61-77AB-FF49-B5AC-D67BF8C50F47}" type="slidenum">
              <a:rPr lang="de-DE" sz="1200" smtClean="0">
                <a:solidFill>
                  <a:schemeClr val="accent6"/>
                </a:solidFill>
                <a:latin typeface="+mn-lt"/>
              </a:rPr>
              <a:pPr algn="r" rtl="0"/>
              <a:t>‹Nr.›</a:t>
            </a:fld>
            <a:r>
              <a:rPr lang="de-DE" sz="1200" b="0" i="0" u="none" strike="noStrike" kern="1200" baseline="0" dirty="0">
                <a:solidFill>
                  <a:schemeClr val="accent6"/>
                </a:solidFill>
                <a:latin typeface="+mn-lt"/>
              </a:rPr>
              <a:t>  </a:t>
            </a:r>
          </a:p>
        </p:txBody>
      </p:sp>
      <p:sp>
        <p:nvSpPr>
          <p:cNvPr id="11" name="Textfeld 10" title="Unterüberschrift">
            <a:extLst>
              <a:ext uri="{FF2B5EF4-FFF2-40B4-BE49-F238E27FC236}">
                <a16:creationId xmlns:a16="http://schemas.microsoft.com/office/drawing/2014/main" id="{6FBDC8B9-8E46-3042-9939-46D637A2C983}"/>
              </a:ext>
            </a:extLst>
          </p:cNvPr>
          <p:cNvSpPr txBox="1"/>
          <p:nvPr userDrawn="1"/>
        </p:nvSpPr>
        <p:spPr>
          <a:xfrm>
            <a:off x="637345" y="4325311"/>
            <a:ext cx="7920000" cy="2520000"/>
          </a:xfrm>
          <a:prstGeom prst="rect">
            <a:avLst/>
          </a:prstGeom>
        </p:spPr>
        <p:txBody>
          <a:bodyPr wrap="square" rtlCol="0" anchor="b">
            <a:normAutofit/>
          </a:bodyPr>
          <a:lstStyle/>
          <a:p>
            <a:pPr algn="l"/>
            <a:endParaRPr lang="de-DE" dirty="0"/>
          </a:p>
        </p:txBody>
      </p:sp>
      <p:sp>
        <p:nvSpPr>
          <p:cNvPr id="12" name="Titel 1">
            <a:extLst>
              <a:ext uri="{FF2B5EF4-FFF2-40B4-BE49-F238E27FC236}">
                <a16:creationId xmlns:a16="http://schemas.microsoft.com/office/drawing/2014/main" id="{D9328C26-4D9B-0749-B217-4FE60B585C96}"/>
              </a:ext>
            </a:extLst>
          </p:cNvPr>
          <p:cNvSpPr>
            <a:spLocks noGrp="1"/>
          </p:cNvSpPr>
          <p:nvPr>
            <p:ph type="ctrTitle"/>
          </p:nvPr>
        </p:nvSpPr>
        <p:spPr>
          <a:xfrm>
            <a:off x="685800" y="1262269"/>
            <a:ext cx="7920000" cy="2247693"/>
          </a:xfrm>
          <a:prstGeom prst="rect">
            <a:avLst/>
          </a:prstGeom>
        </p:spPr>
        <p:txBody>
          <a:bodyPr anchor="b" anchorCtr="0"/>
          <a:lstStyle>
            <a:lvl1pPr algn="ctr">
              <a:defRPr sz="5400"/>
            </a:lvl1pPr>
          </a:lstStyle>
          <a:p>
            <a:r>
              <a:rPr lang="de-DE"/>
              <a:t>Mastertitelformat bearbeiten</a:t>
            </a:r>
            <a:endParaRPr lang="de-DE" dirty="0"/>
          </a:p>
        </p:txBody>
      </p:sp>
      <p:sp>
        <p:nvSpPr>
          <p:cNvPr id="13" name="Untertitel 2">
            <a:extLst>
              <a:ext uri="{FF2B5EF4-FFF2-40B4-BE49-F238E27FC236}">
                <a16:creationId xmlns:a16="http://schemas.microsoft.com/office/drawing/2014/main" id="{2B4BE6D9-ADDB-904F-936A-6B522B8F1217}"/>
              </a:ext>
            </a:extLst>
          </p:cNvPr>
          <p:cNvSpPr>
            <a:spLocks noGrp="1"/>
          </p:cNvSpPr>
          <p:nvPr>
            <p:ph type="subTitle" idx="1"/>
          </p:nvPr>
        </p:nvSpPr>
        <p:spPr>
          <a:xfrm>
            <a:off x="685800" y="3786809"/>
            <a:ext cx="7920000" cy="1192696"/>
          </a:xfrm>
          <a:prstGeom prst="rect">
            <a:avLst/>
          </a:prstGeom>
        </p:spPr>
        <p:txBody>
          <a:bodyPr anchor="t"/>
          <a:lstStyle>
            <a:lvl1pPr marL="0" indent="0" algn="ctr">
              <a:buNone/>
              <a:defRPr sz="3200"/>
            </a:lvl1pPr>
          </a:lstStyle>
          <a:p>
            <a:r>
              <a:rPr lang="de-DE"/>
              <a:t>Master-Untertitelformat bearbeiten</a:t>
            </a:r>
            <a:endParaRPr lang="de-DE" dirty="0"/>
          </a:p>
        </p:txBody>
      </p:sp>
    </p:spTree>
    <p:extLst>
      <p:ext uri="{BB962C8B-B14F-4D97-AF65-F5344CB8AC3E}">
        <p14:creationId xmlns:p14="http://schemas.microsoft.com/office/powerpoint/2010/main" val="103119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e Se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16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e Seite mit Logo">
    <p:spTree>
      <p:nvGrpSpPr>
        <p:cNvPr id="1" name=""/>
        <p:cNvGrpSpPr/>
        <p:nvPr/>
      </p:nvGrpSpPr>
      <p:grpSpPr>
        <a:xfrm>
          <a:off x="0" y="0"/>
          <a:ext cx="0" cy="0"/>
          <a:chOff x="0" y="0"/>
          <a:chExt cx="0" cy="0"/>
        </a:xfrm>
      </p:grpSpPr>
      <p:pic>
        <p:nvPicPr>
          <p:cNvPr id="3" name="Grafik 2" descr="Ein Bild, das Schrift, Text, Grafiken, Logo enthält.&#10;&#10;Automatisch generierte Beschreibung">
            <a:extLst>
              <a:ext uri="{FF2B5EF4-FFF2-40B4-BE49-F238E27FC236}">
                <a16:creationId xmlns:a16="http://schemas.microsoft.com/office/drawing/2014/main" id="{2E9BF8FB-16B3-E0F1-6F19-7820795F1D52}"/>
              </a:ext>
            </a:extLst>
          </p:cNvPr>
          <p:cNvPicPr>
            <a:picLocks noChangeAspect="1"/>
          </p:cNvPicPr>
          <p:nvPr userDrawn="1"/>
        </p:nvPicPr>
        <p:blipFill>
          <a:blip r:embed="rId2"/>
          <a:stretch>
            <a:fillRect/>
          </a:stretch>
        </p:blipFill>
        <p:spPr>
          <a:xfrm>
            <a:off x="6999182" y="115047"/>
            <a:ext cx="2029322" cy="649383"/>
          </a:xfrm>
          <a:prstGeom prst="rect">
            <a:avLst/>
          </a:prstGeom>
        </p:spPr>
      </p:pic>
    </p:spTree>
    <p:extLst>
      <p:ext uri="{BB962C8B-B14F-4D97-AF65-F5344CB8AC3E}">
        <p14:creationId xmlns:p14="http://schemas.microsoft.com/office/powerpoint/2010/main" val="381363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e Seite mit Überschrif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8FB6DEA4-9773-D941-B0B6-0B82D505C26A}"/>
              </a:ext>
            </a:extLst>
          </p:cNvPr>
          <p:cNvSpPr>
            <a:spLocks noGrp="1"/>
          </p:cNvSpPr>
          <p:nvPr>
            <p:ph type="title"/>
          </p:nvPr>
        </p:nvSpPr>
        <p:spPr>
          <a:xfrm>
            <a:off x="467834" y="265017"/>
            <a:ext cx="6374756" cy="842601"/>
          </a:xfrm>
          <a:prstGeom prst="rect">
            <a:avLst/>
          </a:prstGeom>
        </p:spPr>
        <p:txBody>
          <a:bodyPr vert="horz" lIns="91440" tIns="45720" rIns="91440" bIns="45720" rtlCol="0" anchor="ctr">
            <a:normAutofit/>
          </a:bodyPr>
          <a:lstStyle/>
          <a:p>
            <a:r>
              <a:rPr lang="de-DE" dirty="0"/>
              <a:t>Mastertitelformat bearbeiten</a:t>
            </a:r>
            <a:endParaRPr lang="en-US" dirty="0"/>
          </a:p>
        </p:txBody>
      </p:sp>
      <p:pic>
        <p:nvPicPr>
          <p:cNvPr id="3" name="Grafik 2" descr="Ein Bild, das Schrift, Text, Grafiken, Logo enthält.&#10;&#10;Automatisch generierte Beschreibung">
            <a:extLst>
              <a:ext uri="{FF2B5EF4-FFF2-40B4-BE49-F238E27FC236}">
                <a16:creationId xmlns:a16="http://schemas.microsoft.com/office/drawing/2014/main" id="{BB7D72C8-F060-1AD2-275C-1416FFB3260D}"/>
              </a:ext>
            </a:extLst>
          </p:cNvPr>
          <p:cNvPicPr>
            <a:picLocks noChangeAspect="1"/>
          </p:cNvPicPr>
          <p:nvPr userDrawn="1"/>
        </p:nvPicPr>
        <p:blipFill>
          <a:blip r:embed="rId2"/>
          <a:stretch>
            <a:fillRect/>
          </a:stretch>
        </p:blipFill>
        <p:spPr>
          <a:xfrm>
            <a:off x="6999182" y="115047"/>
            <a:ext cx="2029322" cy="649383"/>
          </a:xfrm>
          <a:prstGeom prst="rect">
            <a:avLst/>
          </a:prstGeom>
        </p:spPr>
      </p:pic>
    </p:spTree>
    <p:extLst>
      <p:ext uri="{BB962C8B-B14F-4D97-AF65-F5344CB8AC3E}">
        <p14:creationId xmlns:p14="http://schemas.microsoft.com/office/powerpoint/2010/main" val="3134221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834" y="265017"/>
            <a:ext cx="6395304" cy="842601"/>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8" name="Textfeld 7">
            <a:extLst>
              <a:ext uri="{FF2B5EF4-FFF2-40B4-BE49-F238E27FC236}">
                <a16:creationId xmlns:a16="http://schemas.microsoft.com/office/drawing/2014/main" id="{8F3D3172-BE92-364E-BB91-DC7F2600E28F}"/>
              </a:ext>
            </a:extLst>
          </p:cNvPr>
          <p:cNvSpPr txBox="1"/>
          <p:nvPr userDrawn="1"/>
        </p:nvSpPr>
        <p:spPr>
          <a:xfrm>
            <a:off x="3774558" y="6592186"/>
            <a:ext cx="184731" cy="308418"/>
          </a:xfrm>
          <a:prstGeom prst="rect">
            <a:avLst/>
          </a:prstGeom>
          <a:noFill/>
        </p:spPr>
        <p:txBody>
          <a:bodyPr wrap="none" rtlCol="0">
            <a:spAutoFit/>
          </a:bodyPr>
          <a:lstStyle/>
          <a:p>
            <a:endParaRPr lang="de-DE" dirty="0"/>
          </a:p>
        </p:txBody>
      </p:sp>
      <p:sp>
        <p:nvSpPr>
          <p:cNvPr id="12" name="Textfeld 11">
            <a:extLst>
              <a:ext uri="{FF2B5EF4-FFF2-40B4-BE49-F238E27FC236}">
                <a16:creationId xmlns:a16="http://schemas.microsoft.com/office/drawing/2014/main" id="{D53A7F1E-9BDE-A84A-AEFA-571E52515DA8}"/>
              </a:ext>
            </a:extLst>
          </p:cNvPr>
          <p:cNvSpPr txBox="1"/>
          <p:nvPr userDrawn="1"/>
        </p:nvSpPr>
        <p:spPr>
          <a:xfrm>
            <a:off x="2661196" y="6505606"/>
            <a:ext cx="3660790" cy="261610"/>
          </a:xfrm>
          <a:prstGeom prst="rect">
            <a:avLst/>
          </a:prstGeom>
          <a:noFill/>
        </p:spPr>
        <p:txBody>
          <a:bodyPr wrap="square" rtlCol="0">
            <a:spAutoFit/>
          </a:bodyPr>
          <a:lstStyle/>
          <a:p>
            <a:pPr algn="ctr" rtl="0"/>
            <a:r>
              <a:rPr lang="de-DE" sz="1100" b="0" i="0" u="none" strike="noStrike" kern="1200" baseline="0" dirty="0">
                <a:solidFill>
                  <a:schemeClr val="accent6"/>
                </a:solidFill>
                <a:latin typeface="Calibri" panose="020F0502020204030204" pitchFamily="34" charset="0"/>
              </a:rPr>
              <a:t>Staatliche Schulberatungsstelle für Unterfranken</a:t>
            </a:r>
          </a:p>
        </p:txBody>
      </p:sp>
      <p:sp>
        <p:nvSpPr>
          <p:cNvPr id="14" name="Textfeld 13">
            <a:extLst>
              <a:ext uri="{FF2B5EF4-FFF2-40B4-BE49-F238E27FC236}">
                <a16:creationId xmlns:a16="http://schemas.microsoft.com/office/drawing/2014/main" id="{E52165D5-D5F9-3C4C-AD21-29E63A766334}"/>
              </a:ext>
            </a:extLst>
          </p:cNvPr>
          <p:cNvSpPr txBox="1"/>
          <p:nvPr userDrawn="1"/>
        </p:nvSpPr>
        <p:spPr>
          <a:xfrm>
            <a:off x="467833" y="6505606"/>
            <a:ext cx="2363206" cy="261610"/>
          </a:xfrm>
          <a:prstGeom prst="rect">
            <a:avLst/>
          </a:prstGeom>
          <a:noFill/>
        </p:spPr>
        <p:txBody>
          <a:bodyPr wrap="square" rtlCol="0">
            <a:spAutoFit/>
          </a:bodyPr>
          <a:lstStyle/>
          <a:p>
            <a:pPr algn="l" rtl="0"/>
            <a:r>
              <a:rPr lang="de-DE" sz="1100" b="0" i="0" u="none" strike="noStrike" kern="1200" baseline="0" dirty="0">
                <a:solidFill>
                  <a:schemeClr val="accent6"/>
                </a:solidFill>
                <a:latin typeface="Calibri" panose="020F0502020204030204" pitchFamily="34" charset="0"/>
              </a:rPr>
              <a:t>Herbst 2025</a:t>
            </a:r>
          </a:p>
        </p:txBody>
      </p:sp>
      <p:sp>
        <p:nvSpPr>
          <p:cNvPr id="18" name="Textfeld 17">
            <a:extLst>
              <a:ext uri="{FF2B5EF4-FFF2-40B4-BE49-F238E27FC236}">
                <a16:creationId xmlns:a16="http://schemas.microsoft.com/office/drawing/2014/main" id="{E67BFDC9-58FD-AD47-829D-F427D3C82CE3}"/>
              </a:ext>
            </a:extLst>
          </p:cNvPr>
          <p:cNvSpPr txBox="1"/>
          <p:nvPr userDrawn="1"/>
        </p:nvSpPr>
        <p:spPr>
          <a:xfrm>
            <a:off x="7265505" y="6505606"/>
            <a:ext cx="1249845" cy="261610"/>
          </a:xfrm>
          <a:prstGeom prst="rect">
            <a:avLst/>
          </a:prstGeom>
          <a:noFill/>
        </p:spPr>
        <p:txBody>
          <a:bodyPr wrap="square" rtlCol="0">
            <a:spAutoFit/>
          </a:bodyPr>
          <a:lstStyle/>
          <a:p>
            <a:pPr algn="r" rtl="0"/>
            <a:r>
              <a:rPr lang="de-DE" sz="1100" b="0" i="0" u="none" strike="noStrike" kern="1200" baseline="0" dirty="0">
                <a:solidFill>
                  <a:schemeClr val="accent6"/>
                </a:solidFill>
                <a:latin typeface="+mn-lt"/>
              </a:rPr>
              <a:t>Seite </a:t>
            </a:r>
            <a:fld id="{92FA3F61-77AB-FF49-B5AC-D67BF8C50F47}" type="slidenum">
              <a:rPr lang="de-DE" sz="1100" smtClean="0">
                <a:solidFill>
                  <a:schemeClr val="accent6"/>
                </a:solidFill>
                <a:latin typeface="+mn-lt"/>
              </a:rPr>
              <a:pPr algn="r" rtl="0"/>
              <a:t>‹Nr.›</a:t>
            </a:fld>
            <a:r>
              <a:rPr lang="de-DE" sz="1100" b="0" i="0" u="none" strike="noStrike" kern="1200" baseline="0" dirty="0">
                <a:solidFill>
                  <a:schemeClr val="accent6"/>
                </a:solidFill>
                <a:latin typeface="+mn-lt"/>
              </a:rPr>
              <a:t>  </a:t>
            </a:r>
          </a:p>
        </p:txBody>
      </p:sp>
      <p:pic>
        <p:nvPicPr>
          <p:cNvPr id="3" name="Grafik 2" descr="Ein Bild, das Schrift, Text, Grafiken, Logo enthält.&#10;&#10;Automatisch generierte Beschreibung">
            <a:extLst>
              <a:ext uri="{FF2B5EF4-FFF2-40B4-BE49-F238E27FC236}">
                <a16:creationId xmlns:a16="http://schemas.microsoft.com/office/drawing/2014/main" id="{F8E271F1-6217-EEBE-95FF-34728FA625F1}"/>
              </a:ext>
            </a:extLst>
          </p:cNvPr>
          <p:cNvPicPr>
            <a:picLocks noChangeAspect="1"/>
          </p:cNvPicPr>
          <p:nvPr userDrawn="1"/>
        </p:nvPicPr>
        <p:blipFill>
          <a:blip r:embed="rId6"/>
          <a:stretch>
            <a:fillRect/>
          </a:stretch>
        </p:blipFill>
        <p:spPr>
          <a:xfrm>
            <a:off x="6999182" y="115047"/>
            <a:ext cx="2029322" cy="649383"/>
          </a:xfrm>
          <a:prstGeom prst="rect">
            <a:avLst/>
          </a:prstGeom>
        </p:spPr>
      </p:pic>
    </p:spTree>
    <p:extLst>
      <p:ext uri="{BB962C8B-B14F-4D97-AF65-F5344CB8AC3E}">
        <p14:creationId xmlns:p14="http://schemas.microsoft.com/office/powerpoint/2010/main" val="11113575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5" r:id="rId4"/>
  </p:sldLayoutIdLst>
  <p:txStyles>
    <p:titleStyle>
      <a:lvl1pPr algn="l" defTabSz="914400" rtl="0" eaLnBrk="1" latinLnBrk="0" hangingPunct="1">
        <a:lnSpc>
          <a:spcPct val="90000"/>
        </a:lnSpc>
        <a:spcBef>
          <a:spcPct val="0"/>
        </a:spcBef>
        <a:buNone/>
        <a:defRPr sz="2600" b="0" i="0" kern="1200" baseline="0">
          <a:solidFill>
            <a:schemeClr val="accent6"/>
          </a:solidFill>
          <a:latin typeface="+mn-lt"/>
          <a:ea typeface="+mj-ea"/>
          <a:cs typeface="+mj-cs"/>
        </a:defRPr>
      </a:lvl1pPr>
    </p:titleStyle>
    <p:bodyStyle>
      <a:lvl1pPr marL="228600" indent="-228600" algn="l" defTabSz="914400" rtl="0" eaLnBrk="1" latinLnBrk="0" hangingPunct="1">
        <a:lnSpc>
          <a:spcPct val="90000"/>
        </a:lnSpc>
        <a:spcBef>
          <a:spcPts val="0"/>
        </a:spcBef>
        <a:spcAft>
          <a:spcPts val="9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Textfeld 45">
            <a:extLst>
              <a:ext uri="{FF2B5EF4-FFF2-40B4-BE49-F238E27FC236}">
                <a16:creationId xmlns:a16="http://schemas.microsoft.com/office/drawing/2014/main" id="{7DE8A28C-4ECF-B640-A7F4-32E1FCBBF255}"/>
              </a:ext>
            </a:extLst>
          </p:cNvPr>
          <p:cNvSpPr txBox="1"/>
          <p:nvPr userDrawn="1"/>
        </p:nvSpPr>
        <p:spPr>
          <a:xfrm>
            <a:off x="2827596" y="6505606"/>
            <a:ext cx="3327990" cy="261610"/>
          </a:xfrm>
          <a:prstGeom prst="rect">
            <a:avLst/>
          </a:prstGeom>
          <a:noFill/>
        </p:spPr>
        <p:txBody>
          <a:bodyPr wrap="square" rtlCol="0">
            <a:spAutoFit/>
          </a:bodyPr>
          <a:lstStyle/>
          <a:p>
            <a:pPr algn="ctr" rtl="0"/>
            <a:r>
              <a:rPr lang="de-DE" sz="1100" b="0" i="0" u="none" strike="noStrike" kern="1200" baseline="0" dirty="0">
                <a:solidFill>
                  <a:schemeClr val="accent6"/>
                </a:solidFill>
                <a:latin typeface="Calibri" panose="020F0502020204030204" pitchFamily="34" charset="0"/>
              </a:rPr>
              <a:t>Staatliche Schulberatungsstelle für Unterfranken</a:t>
            </a:r>
          </a:p>
        </p:txBody>
      </p:sp>
      <p:pic>
        <p:nvPicPr>
          <p:cNvPr id="3" name="Grafik 2" descr="Ein Bild, das Schrift, Text, Grafiken, Logo enthält.&#10;&#10;Automatisch generierte Beschreibung">
            <a:extLst>
              <a:ext uri="{FF2B5EF4-FFF2-40B4-BE49-F238E27FC236}">
                <a16:creationId xmlns:a16="http://schemas.microsoft.com/office/drawing/2014/main" id="{2E7EE5D0-EF8B-51E3-AB15-9D4141BB8E53}"/>
              </a:ext>
            </a:extLst>
          </p:cNvPr>
          <p:cNvPicPr>
            <a:picLocks noChangeAspect="1"/>
          </p:cNvPicPr>
          <p:nvPr userDrawn="1"/>
        </p:nvPicPr>
        <p:blipFill>
          <a:blip r:embed="rId4"/>
          <a:stretch>
            <a:fillRect/>
          </a:stretch>
        </p:blipFill>
        <p:spPr>
          <a:xfrm>
            <a:off x="6999182" y="115047"/>
            <a:ext cx="2029322" cy="649383"/>
          </a:xfrm>
          <a:prstGeom prst="rect">
            <a:avLst/>
          </a:prstGeom>
        </p:spPr>
      </p:pic>
    </p:spTree>
    <p:extLst>
      <p:ext uri="{BB962C8B-B14F-4D97-AF65-F5344CB8AC3E}">
        <p14:creationId xmlns:p14="http://schemas.microsoft.com/office/powerpoint/2010/main" val="3495730922"/>
      </p:ext>
    </p:extLst>
  </p:cSld>
  <p:clrMap bg1="lt1" tx1="dk1" bg2="lt2" tx2="dk2" accent1="accent1" accent2="accent2" accent3="accent3" accent4="accent4" accent5="accent5" accent6="accent6" hlink="hlink" folHlink="folHlink"/>
  <p:sldLayoutIdLst>
    <p:sldLayoutId id="2147483682" r:id="rId1"/>
    <p:sldLayoutId id="2147483679" r:id="rId2"/>
  </p:sldLayoutIdLst>
  <p:txStyles>
    <p:titleStyle>
      <a:lvl1pPr algn="l" defTabSz="914400" rtl="0" eaLnBrk="1" latinLnBrk="0" hangingPunct="1">
        <a:lnSpc>
          <a:spcPct val="90000"/>
        </a:lnSpc>
        <a:spcBef>
          <a:spcPct val="0"/>
        </a:spcBef>
        <a:buNone/>
        <a:defRPr sz="2800" b="1" kern="1200" baseline="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0"/>
        </a:spcBef>
        <a:spcAft>
          <a:spcPts val="9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8F3D3172-BE92-364E-BB91-DC7F2600E28F}"/>
              </a:ext>
            </a:extLst>
          </p:cNvPr>
          <p:cNvSpPr txBox="1"/>
          <p:nvPr userDrawn="1"/>
        </p:nvSpPr>
        <p:spPr>
          <a:xfrm>
            <a:off x="3774558" y="6592186"/>
            <a:ext cx="184731" cy="308418"/>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948325045"/>
      </p:ext>
    </p:extLst>
  </p:cSld>
  <p:clrMap bg1="lt1" tx1="dk1" bg2="lt2" tx2="dk2" accent1="accent1" accent2="accent2" accent3="accent3" accent4="accent4" accent5="accent5" accent6="accent6" hlink="hlink" folHlink="folHlink"/>
  <p:sldLayoutIdLst>
    <p:sldLayoutId id="2147483689" r:id="rId1"/>
    <p:sldLayoutId id="2147483694" r:id="rId2"/>
    <p:sldLayoutId id="2147483686" r:id="rId3"/>
    <p:sldLayoutId id="2147483687" r:id="rId4"/>
  </p:sldLayoutIdLst>
  <p:txStyles>
    <p:titleStyle>
      <a:lvl1pPr algn="l" defTabSz="914400" rtl="0" eaLnBrk="1" latinLnBrk="0" hangingPunct="1">
        <a:lnSpc>
          <a:spcPct val="90000"/>
        </a:lnSpc>
        <a:spcBef>
          <a:spcPct val="0"/>
        </a:spcBef>
        <a:buNone/>
        <a:defRPr sz="2600" b="0" i="0" kern="1200" baseline="0">
          <a:solidFill>
            <a:schemeClr val="accent6"/>
          </a:solidFill>
          <a:latin typeface="+mn-lt"/>
          <a:ea typeface="+mj-ea"/>
          <a:cs typeface="+mj-cs"/>
        </a:defRPr>
      </a:lvl1pPr>
    </p:titleStyle>
    <p:bodyStyle>
      <a:lvl1pPr marL="228600" indent="-228600" algn="l" defTabSz="914400" rtl="0" eaLnBrk="1" latinLnBrk="0" hangingPunct="1">
        <a:lnSpc>
          <a:spcPct val="90000"/>
        </a:lnSpc>
        <a:spcBef>
          <a:spcPts val="0"/>
        </a:spcBef>
        <a:spcAft>
          <a:spcPts val="9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FLvEG_Film_neuer_Ton.mp4" TargetMode="Externa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km.bayern.de/eltern/schularten/gymnasium.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4AFBCD-713E-934F-AF87-8822979F2860}"/>
              </a:ext>
            </a:extLst>
          </p:cNvPr>
          <p:cNvSpPr>
            <a:spLocks noGrp="1"/>
          </p:cNvSpPr>
          <p:nvPr>
            <p:ph type="ctrTitle"/>
          </p:nvPr>
        </p:nvSpPr>
        <p:spPr/>
        <p:txBody>
          <a:bodyPr/>
          <a:lstStyle/>
          <a:p>
            <a:r>
              <a:rPr lang="de-DE" dirty="0"/>
              <a:t>Das Gymnasium</a:t>
            </a:r>
          </a:p>
        </p:txBody>
      </p:sp>
      <p:sp>
        <p:nvSpPr>
          <p:cNvPr id="3" name="Untertitel 2">
            <a:extLst>
              <a:ext uri="{FF2B5EF4-FFF2-40B4-BE49-F238E27FC236}">
                <a16:creationId xmlns:a16="http://schemas.microsoft.com/office/drawing/2014/main" id="{AC5234A3-1E52-C542-AD27-0B2FD6012CA2}"/>
              </a:ext>
            </a:extLst>
          </p:cNvPr>
          <p:cNvSpPr>
            <a:spLocks noGrp="1"/>
          </p:cNvSpPr>
          <p:nvPr>
            <p:ph type="subTitle" idx="1"/>
          </p:nvPr>
        </p:nvSpPr>
        <p:spPr/>
        <p:txBody>
          <a:bodyPr/>
          <a:lstStyle/>
          <a:p>
            <a:r>
              <a:rPr lang="de-DE" dirty="0"/>
              <a:t>Informationen zum Übertritt</a:t>
            </a:r>
          </a:p>
        </p:txBody>
      </p:sp>
      <p:sp>
        <p:nvSpPr>
          <p:cNvPr id="5" name="Textfeld 4">
            <a:extLst>
              <a:ext uri="{FF2B5EF4-FFF2-40B4-BE49-F238E27FC236}">
                <a16:creationId xmlns:a16="http://schemas.microsoft.com/office/drawing/2014/main" id="{DBD3A9C3-FFDE-A34C-B5DA-174484BC3B04}"/>
              </a:ext>
            </a:extLst>
          </p:cNvPr>
          <p:cNvSpPr txBox="1"/>
          <p:nvPr/>
        </p:nvSpPr>
        <p:spPr>
          <a:xfrm>
            <a:off x="7233007" y="4982966"/>
            <a:ext cx="0" cy="0"/>
          </a:xfrm>
          <a:prstGeom prst="rect">
            <a:avLst/>
          </a:prstGeom>
        </p:spPr>
        <p:txBody>
          <a:bodyPr wrap="none" rtlCol="0" anchor="b">
            <a:normAutofit fontScale="25000" lnSpcReduction="20000"/>
          </a:bodyPr>
          <a:lstStyle/>
          <a:p>
            <a:pPr algn="l"/>
            <a:endParaRPr lang="de-DE" dirty="0"/>
          </a:p>
        </p:txBody>
      </p:sp>
    </p:spTree>
    <p:extLst>
      <p:ext uri="{BB962C8B-B14F-4D97-AF65-F5344CB8AC3E}">
        <p14:creationId xmlns:p14="http://schemas.microsoft.com/office/powerpoint/2010/main" val="26672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D8EFD19-9ADF-D942-ACB0-478D6F15E1E0}"/>
              </a:ext>
            </a:extLst>
          </p:cNvPr>
          <p:cNvSpPr>
            <a:spLocks noGrp="1"/>
          </p:cNvSpPr>
          <p:nvPr>
            <p:ph type="title"/>
          </p:nvPr>
        </p:nvSpPr>
        <p:spPr>
          <a:xfrm>
            <a:off x="467833" y="265017"/>
            <a:ext cx="6942783" cy="842601"/>
          </a:xfrm>
        </p:spPr>
        <p:txBody>
          <a:bodyPr/>
          <a:lstStyle/>
          <a:p>
            <a:r>
              <a:rPr lang="de-DE" dirty="0"/>
              <a:t>Anregungen zur Entscheidungsfindung (1)</a:t>
            </a:r>
          </a:p>
        </p:txBody>
      </p:sp>
      <p:sp>
        <p:nvSpPr>
          <p:cNvPr id="5" name="Inhaltsplatzhalter 4">
            <a:extLst>
              <a:ext uri="{FF2B5EF4-FFF2-40B4-BE49-F238E27FC236}">
                <a16:creationId xmlns:a16="http://schemas.microsoft.com/office/drawing/2014/main" id="{713D0EFF-C101-4D42-8D56-3C23F555493A}"/>
              </a:ext>
            </a:extLst>
          </p:cNvPr>
          <p:cNvSpPr>
            <a:spLocks noGrp="1"/>
          </p:cNvSpPr>
          <p:nvPr>
            <p:ph idx="1"/>
          </p:nvPr>
        </p:nvSpPr>
        <p:spPr/>
        <p:txBody>
          <a:bodyPr/>
          <a:lstStyle/>
          <a:p>
            <a:pPr marL="0" indent="0">
              <a:buNone/>
            </a:pPr>
            <a:r>
              <a:rPr lang="de-DE" dirty="0"/>
              <a:t>Das Profil des Gymnasiums passt insbesondere für Schülerinnen und Schüler, die</a:t>
            </a:r>
          </a:p>
          <a:p>
            <a:r>
              <a:rPr lang="de-DE" dirty="0"/>
              <a:t>Lernfreude, Lernausdauer und Anstrengungsbereitschaft zeigen,</a:t>
            </a:r>
          </a:p>
          <a:p>
            <a:r>
              <a:rPr lang="de-DE" dirty="0"/>
              <a:t>Fähigkeit zu abstraktem und weiterführendem Denken mitbringen,</a:t>
            </a:r>
          </a:p>
          <a:p>
            <a:r>
              <a:rPr lang="de-DE" dirty="0"/>
              <a:t>bereit sind, sich auch Wissen eigenständig anzueignen,</a:t>
            </a:r>
          </a:p>
          <a:p>
            <a:r>
              <a:rPr lang="de-DE" dirty="0"/>
              <a:t>eine schnelle Auffassungsgabe und ein zügiges Arbeitstempo besitzen,</a:t>
            </a:r>
          </a:p>
          <a:p>
            <a:r>
              <a:rPr lang="de-DE" dirty="0"/>
              <a:t>sich bei schulischen Fragestellungen gut konzentrieren können und</a:t>
            </a:r>
          </a:p>
          <a:p>
            <a:r>
              <a:rPr lang="de-DE" dirty="0"/>
              <a:t>an neue Themen neugierig, kreativ und problemlösend herangehen.</a:t>
            </a:r>
          </a:p>
          <a:p>
            <a:endParaRPr lang="de-DE" dirty="0"/>
          </a:p>
          <a:p>
            <a:endParaRPr lang="de-DE" dirty="0"/>
          </a:p>
          <a:p>
            <a:endParaRPr lang="de-DE" dirty="0"/>
          </a:p>
        </p:txBody>
      </p:sp>
    </p:spTree>
    <p:extLst>
      <p:ext uri="{BB962C8B-B14F-4D97-AF65-F5344CB8AC3E}">
        <p14:creationId xmlns:p14="http://schemas.microsoft.com/office/powerpoint/2010/main" val="326664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579C72F-3610-AF4F-9818-CAC332694E83}"/>
              </a:ext>
            </a:extLst>
          </p:cNvPr>
          <p:cNvSpPr>
            <a:spLocks noGrp="1"/>
          </p:cNvSpPr>
          <p:nvPr>
            <p:ph type="title"/>
          </p:nvPr>
        </p:nvSpPr>
        <p:spPr/>
        <p:txBody>
          <a:bodyPr/>
          <a:lstStyle/>
          <a:p>
            <a:r>
              <a:rPr lang="de-DE" dirty="0"/>
              <a:t>Anregungen zur Entscheidungsfindung (2)</a:t>
            </a:r>
          </a:p>
        </p:txBody>
      </p:sp>
      <p:sp>
        <p:nvSpPr>
          <p:cNvPr id="5" name="Inhaltsplatzhalter 4">
            <a:extLst>
              <a:ext uri="{FF2B5EF4-FFF2-40B4-BE49-F238E27FC236}">
                <a16:creationId xmlns:a16="http://schemas.microsoft.com/office/drawing/2014/main" id="{7B67B84F-FC66-1343-A779-E1B6CF0F428B}"/>
              </a:ext>
            </a:extLst>
          </p:cNvPr>
          <p:cNvSpPr>
            <a:spLocks noGrp="1"/>
          </p:cNvSpPr>
          <p:nvPr>
            <p:ph idx="1"/>
          </p:nvPr>
        </p:nvSpPr>
        <p:spPr/>
        <p:txBody>
          <a:bodyPr/>
          <a:lstStyle/>
          <a:p>
            <a:pPr marL="0" indent="0">
              <a:spcBef>
                <a:spcPts val="1000"/>
              </a:spcBef>
              <a:buNone/>
            </a:pPr>
            <a:r>
              <a:rPr lang="de-DE" b="1" dirty="0">
                <a:solidFill>
                  <a:schemeClr val="accent6"/>
                </a:solidFill>
              </a:rPr>
              <a:t>Die Frage: Gymnasium oder nicht?</a:t>
            </a:r>
          </a:p>
          <a:p>
            <a:pPr>
              <a:spcBef>
                <a:spcPts val="1000"/>
              </a:spcBef>
            </a:pPr>
            <a:r>
              <a:rPr lang="de-DE" dirty="0"/>
              <a:t>Wie sieht das </a:t>
            </a:r>
            <a:r>
              <a:rPr lang="de-DE" b="1" dirty="0"/>
              <a:t>Interessens- und Lernprofil </a:t>
            </a:r>
            <a:r>
              <a:rPr lang="de-DE" dirty="0"/>
              <a:t>Ihres Kindes aus? Entspricht beides im Großen und Ganzen dem Profil des Gymnasiums?</a:t>
            </a:r>
          </a:p>
          <a:p>
            <a:pPr>
              <a:spcBef>
                <a:spcPts val="1000"/>
              </a:spcBef>
            </a:pPr>
            <a:r>
              <a:rPr lang="de-DE" dirty="0"/>
              <a:t>Wie viel Unterstützung war notwendig, dass Ihr Kind die Voraussetzungen für den Übertritt ans Gymnasium erfüllen konnte?</a:t>
            </a:r>
          </a:p>
          <a:p>
            <a:pPr>
              <a:spcBef>
                <a:spcPts val="1000"/>
              </a:spcBef>
            </a:pPr>
            <a:r>
              <a:rPr lang="de-DE" dirty="0"/>
              <a:t>Will Ihr Kind mindestens zwei Fremdsprachen vertieft lernen?</a:t>
            </a:r>
          </a:p>
          <a:p>
            <a:pPr marL="0" indent="0">
              <a:buNone/>
            </a:pPr>
            <a:r>
              <a:rPr lang="de-DE" b="1" dirty="0">
                <a:solidFill>
                  <a:schemeClr val="accent6"/>
                </a:solidFill>
              </a:rPr>
              <a:t>Wenn ja: Welches Gymnasium?</a:t>
            </a:r>
          </a:p>
          <a:p>
            <a:pPr>
              <a:spcBef>
                <a:spcPts val="1000"/>
              </a:spcBef>
            </a:pPr>
            <a:r>
              <a:rPr lang="de-DE" dirty="0"/>
              <a:t>Welche Interessen hat Ihr Kind? Was bieten die einzelnen Schulen an?</a:t>
            </a:r>
          </a:p>
          <a:p>
            <a:pPr>
              <a:spcBef>
                <a:spcPts val="1000"/>
              </a:spcBef>
            </a:pPr>
            <a:r>
              <a:rPr lang="de-DE" dirty="0"/>
              <a:t>Welche Sprachen möchte Ihr Kind lernen?</a:t>
            </a:r>
          </a:p>
          <a:p>
            <a:pPr>
              <a:spcBef>
                <a:spcPts val="1000"/>
              </a:spcBef>
            </a:pPr>
            <a:r>
              <a:rPr lang="de-DE"/>
              <a:t>Wie gut ist der Schulweg zu bewältigen?</a:t>
            </a:r>
            <a:endParaRPr lang="de-DE" dirty="0"/>
          </a:p>
          <a:p>
            <a:pPr>
              <a:spcBef>
                <a:spcPts val="1000"/>
              </a:spcBef>
            </a:pPr>
            <a:r>
              <a:rPr lang="de-DE" dirty="0"/>
              <a:t>Wie wichtig ist es Ihrem Kind, ob Freundinnen und Freunde auf die gleiche Schule gehen?</a:t>
            </a:r>
          </a:p>
          <a:p>
            <a:pPr>
              <a:spcBef>
                <a:spcPts val="1000"/>
              </a:spcBef>
            </a:pPr>
            <a:r>
              <a:rPr lang="de-DE" dirty="0"/>
              <a:t>Welchen Gesamteindruck haben Sie von den infrage kommenden Schulen?</a:t>
            </a:r>
          </a:p>
          <a:p>
            <a:pPr>
              <a:spcBef>
                <a:spcPts val="1200"/>
              </a:spcBef>
            </a:pPr>
            <a:endParaRPr lang="de-DE" dirty="0"/>
          </a:p>
        </p:txBody>
      </p:sp>
    </p:spTree>
    <p:extLst>
      <p:ext uri="{BB962C8B-B14F-4D97-AF65-F5344CB8AC3E}">
        <p14:creationId xmlns:p14="http://schemas.microsoft.com/office/powerpoint/2010/main" val="2989613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6B6C33E-8EAA-35CC-6F4C-7B825DE1AB98}"/>
              </a:ext>
            </a:extLst>
          </p:cNvPr>
          <p:cNvSpPr txBox="1">
            <a:spLocks/>
          </p:cNvSpPr>
          <p:nvPr/>
        </p:nvSpPr>
        <p:spPr>
          <a:xfrm>
            <a:off x="-983216" y="1519241"/>
            <a:ext cx="7388581" cy="507831"/>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99736">
              <a:lnSpc>
                <a:spcPct val="100000"/>
              </a:lnSpc>
            </a:pPr>
            <a:r>
              <a:rPr lang="de-DE" sz="3300" b="1" spc="-23" dirty="0"/>
              <a:t>A</a:t>
            </a:r>
            <a:r>
              <a:rPr lang="de-DE" sz="3300" b="1" spc="4" dirty="0"/>
              <a:t>u</a:t>
            </a:r>
            <a:r>
              <a:rPr lang="de-DE" sz="3300" b="1" spc="-8" dirty="0"/>
              <a:t>s</a:t>
            </a:r>
            <a:r>
              <a:rPr lang="de-DE" sz="3300" b="1" spc="4" dirty="0"/>
              <a:t>b</a:t>
            </a:r>
            <a:r>
              <a:rPr lang="de-DE" sz="3300" b="1" dirty="0"/>
              <a:t>il</a:t>
            </a:r>
            <a:r>
              <a:rPr lang="de-DE" sz="3300" b="1" spc="-4" dirty="0"/>
              <a:t>d</a:t>
            </a:r>
            <a:r>
              <a:rPr lang="de-DE" sz="3300" b="1" spc="4" dirty="0"/>
              <a:t>u</a:t>
            </a:r>
            <a:r>
              <a:rPr lang="de-DE" sz="3300" b="1" spc="-4" dirty="0"/>
              <a:t>n</a:t>
            </a:r>
            <a:r>
              <a:rPr lang="de-DE" sz="3300" b="1" spc="-8" dirty="0"/>
              <a:t>g</a:t>
            </a:r>
            <a:r>
              <a:rPr lang="de-DE" sz="3300" b="1" spc="-15" dirty="0"/>
              <a:t>s</a:t>
            </a:r>
            <a:r>
              <a:rPr lang="de-DE" sz="3300" b="1" spc="-11" dirty="0"/>
              <a:t>r</a:t>
            </a:r>
            <a:r>
              <a:rPr lang="de-DE" sz="3300" b="1" dirty="0"/>
              <a:t>i</a:t>
            </a:r>
            <a:r>
              <a:rPr lang="de-DE" sz="3300" b="1" spc="-19" dirty="0"/>
              <a:t>c</a:t>
            </a:r>
            <a:r>
              <a:rPr lang="de-DE" sz="3300" b="1" spc="-26" dirty="0"/>
              <a:t>h</a:t>
            </a:r>
            <a:r>
              <a:rPr lang="de-DE" sz="3300" b="1" spc="-19" dirty="0"/>
              <a:t>t</a:t>
            </a:r>
            <a:r>
              <a:rPr lang="de-DE" sz="3300" b="1" spc="4" dirty="0"/>
              <a:t>u</a:t>
            </a:r>
            <a:r>
              <a:rPr lang="de-DE" sz="3300" b="1" spc="-4" dirty="0"/>
              <a:t>n</a:t>
            </a:r>
            <a:r>
              <a:rPr lang="de-DE" sz="3300" b="1" spc="-19" dirty="0"/>
              <a:t>ge</a:t>
            </a:r>
            <a:r>
              <a:rPr lang="de-DE" sz="3300" b="1" dirty="0"/>
              <a:t>n am </a:t>
            </a:r>
            <a:r>
              <a:rPr lang="de-DE" sz="3300" b="1" dirty="0" err="1"/>
              <a:t>FLvEG</a:t>
            </a:r>
            <a:endParaRPr lang="de-DE" sz="3300" b="1" dirty="0"/>
          </a:p>
        </p:txBody>
      </p:sp>
      <p:sp>
        <p:nvSpPr>
          <p:cNvPr id="3" name="object 3">
            <a:extLst>
              <a:ext uri="{FF2B5EF4-FFF2-40B4-BE49-F238E27FC236}">
                <a16:creationId xmlns:a16="http://schemas.microsoft.com/office/drawing/2014/main" id="{F796915E-B660-F88B-9218-05EAF7BF0F2F}"/>
              </a:ext>
            </a:extLst>
          </p:cNvPr>
          <p:cNvSpPr txBox="1"/>
          <p:nvPr/>
        </p:nvSpPr>
        <p:spPr>
          <a:xfrm>
            <a:off x="562855" y="2027071"/>
            <a:ext cx="6183776" cy="2966133"/>
          </a:xfrm>
          <a:prstGeom prst="rect">
            <a:avLst/>
          </a:prstGeom>
        </p:spPr>
        <p:txBody>
          <a:bodyPr vert="horz" wrap="square" lIns="0" tIns="0" rIns="0" bIns="0" rtlCol="0">
            <a:spAutoFit/>
          </a:bodyPr>
          <a:lstStyle/>
          <a:p>
            <a:pPr marL="9525">
              <a:lnSpc>
                <a:spcPts val="2096"/>
              </a:lnSpc>
              <a:tabLst>
                <a:tab pos="232410" algn="l"/>
              </a:tabLst>
            </a:pPr>
            <a:endParaRPr lang="de-DE" sz="2100" spc="-8" dirty="0">
              <a:latin typeface="Calibri"/>
              <a:cs typeface="Calibri"/>
            </a:endParaRPr>
          </a:p>
          <a:p>
            <a:pPr marL="232410" indent="-222885">
              <a:lnSpc>
                <a:spcPts val="2096"/>
              </a:lnSpc>
              <a:buFont typeface="Times New Roman"/>
              <a:buChar char="●"/>
              <a:tabLst>
                <a:tab pos="232410" algn="l"/>
              </a:tabLst>
            </a:pPr>
            <a:r>
              <a:rPr lang="de-DE" sz="2100" spc="-8" dirty="0">
                <a:latin typeface="Calibri"/>
                <a:cs typeface="Calibri"/>
              </a:rPr>
              <a:t>Sprachlich</a:t>
            </a:r>
          </a:p>
          <a:p>
            <a:pPr marL="9525">
              <a:lnSpc>
                <a:spcPts val="2096"/>
              </a:lnSpc>
              <a:tabLst>
                <a:tab pos="232410" algn="l"/>
              </a:tabLst>
            </a:pPr>
            <a:endParaRPr lang="en-US" sz="2100" spc="-23" dirty="0">
              <a:latin typeface="Calibri" panose="020F0502020204030204" pitchFamily="34" charset="0"/>
              <a:ea typeface="Arial Unicode MS" panose="020B0604020202020204" pitchFamily="34" charset="-128"/>
              <a:cs typeface="Arial Unicode MS" panose="020B0604020202020204" pitchFamily="34" charset="-128"/>
            </a:endParaRPr>
          </a:p>
          <a:p>
            <a:pPr marL="9525">
              <a:lnSpc>
                <a:spcPts val="2096"/>
              </a:lnSpc>
              <a:tabLst>
                <a:tab pos="232410" algn="l"/>
              </a:tabLst>
            </a:pPr>
            <a:endParaRPr lang="en-US" sz="2100" spc="-23" dirty="0">
              <a:latin typeface="Calibri" panose="020F0502020204030204" pitchFamily="34" charset="0"/>
              <a:ea typeface="Arial Unicode MS" panose="020B0604020202020204" pitchFamily="34" charset="-128"/>
              <a:cs typeface="Arial Unicode MS" panose="020B0604020202020204" pitchFamily="34" charset="-128"/>
            </a:endParaRPr>
          </a:p>
          <a:p>
            <a:pPr marL="9525">
              <a:lnSpc>
                <a:spcPts val="2096"/>
              </a:lnSpc>
              <a:tabLst>
                <a:tab pos="232410" algn="l"/>
              </a:tabLst>
            </a:pPr>
            <a:endParaRPr lang="en-US" sz="2100" spc="-23" dirty="0">
              <a:latin typeface="Calibri" panose="020F0502020204030204" pitchFamily="34" charset="0"/>
              <a:ea typeface="Arial Unicode MS" panose="020B0604020202020204" pitchFamily="34" charset="-128"/>
              <a:cs typeface="Arial Unicode MS" panose="020B0604020202020204" pitchFamily="34" charset="-128"/>
            </a:endParaRPr>
          </a:p>
          <a:p>
            <a:pPr marL="9525">
              <a:lnSpc>
                <a:spcPts val="2096"/>
              </a:lnSpc>
              <a:tabLst>
                <a:tab pos="232410" algn="l"/>
              </a:tabLst>
            </a:pPr>
            <a:endParaRPr lang="en-US" sz="2100" spc="-23" dirty="0">
              <a:latin typeface="Calibri" panose="020F0502020204030204" pitchFamily="34" charset="0"/>
              <a:ea typeface="Arial Unicode MS" panose="020B0604020202020204" pitchFamily="34" charset="-128"/>
              <a:cs typeface="Arial Unicode MS" panose="020B0604020202020204" pitchFamily="34" charset="-128"/>
            </a:endParaRPr>
          </a:p>
          <a:p>
            <a:pPr marL="232410" indent="-222885">
              <a:lnSpc>
                <a:spcPts val="2096"/>
              </a:lnSpc>
              <a:buFont typeface="Times New Roman"/>
              <a:buChar char="●"/>
              <a:tabLst>
                <a:tab pos="232410" algn="l"/>
              </a:tabLst>
            </a:pPr>
            <a:r>
              <a:rPr lang="en-US" sz="2100" spc="-23" dirty="0" err="1">
                <a:latin typeface="Calibri" panose="020F0502020204030204" pitchFamily="34" charset="0"/>
                <a:ea typeface="Arial Unicode MS" panose="020B0604020202020204" pitchFamily="34" charset="-128"/>
                <a:cs typeface="Arial Unicode MS" panose="020B0604020202020204" pitchFamily="34" charset="-128"/>
              </a:rPr>
              <a:t>Naturwissenschaftlich-Technologisch</a:t>
            </a:r>
            <a:endParaRPr lang="en-US" sz="2100" spc="-23" dirty="0">
              <a:latin typeface="Calibri" panose="020F0502020204030204" pitchFamily="34" charset="0"/>
              <a:ea typeface="Arial Unicode MS" panose="020B0604020202020204" pitchFamily="34" charset="-128"/>
              <a:cs typeface="Arial Unicode MS" panose="020B0604020202020204" pitchFamily="34" charset="-128"/>
            </a:endParaRPr>
          </a:p>
          <a:p>
            <a:pPr marL="232410" indent="-222885">
              <a:lnSpc>
                <a:spcPts val="2096"/>
              </a:lnSpc>
              <a:buFont typeface="Times New Roman"/>
              <a:buChar char="●"/>
              <a:tabLst>
                <a:tab pos="232410" algn="l"/>
              </a:tabLst>
            </a:pPr>
            <a:endParaRPr lang="en-US" sz="2100" spc="-23" dirty="0">
              <a:latin typeface="Calibri" panose="020F0502020204030204" pitchFamily="34" charset="0"/>
              <a:ea typeface="Arial Unicode MS" panose="020B0604020202020204" pitchFamily="34" charset="-128"/>
              <a:cs typeface="Arial Unicode MS" panose="020B0604020202020204" pitchFamily="34" charset="-128"/>
            </a:endParaRPr>
          </a:p>
          <a:p>
            <a:pPr marL="232410" indent="-222885">
              <a:lnSpc>
                <a:spcPts val="2096"/>
              </a:lnSpc>
              <a:buFont typeface="Times New Roman"/>
              <a:buChar char="●"/>
              <a:tabLst>
                <a:tab pos="232410" algn="l"/>
              </a:tabLst>
            </a:pPr>
            <a:endParaRPr lang="en-US" sz="2100" spc="-23" dirty="0">
              <a:latin typeface="Calibri" panose="020F0502020204030204" pitchFamily="34" charset="0"/>
              <a:ea typeface="Arial Unicode MS" panose="020B0604020202020204" pitchFamily="34" charset="-128"/>
              <a:cs typeface="Arial Unicode MS" panose="020B0604020202020204" pitchFamily="34" charset="-128"/>
            </a:endParaRPr>
          </a:p>
          <a:p>
            <a:pPr marL="232410" indent="-222885">
              <a:lnSpc>
                <a:spcPts val="2096"/>
              </a:lnSpc>
              <a:buFont typeface="Times New Roman"/>
              <a:buChar char="●"/>
              <a:tabLst>
                <a:tab pos="232410" algn="l"/>
              </a:tabLst>
            </a:pPr>
            <a:endParaRPr lang="en-US" sz="2100" spc="-23" dirty="0">
              <a:latin typeface="Calibri" panose="020F0502020204030204" pitchFamily="34" charset="0"/>
              <a:ea typeface="Arial Unicode MS" panose="020B0604020202020204" pitchFamily="34" charset="-128"/>
              <a:cs typeface="Arial Unicode MS" panose="020B0604020202020204" pitchFamily="34" charset="-128"/>
            </a:endParaRPr>
          </a:p>
          <a:p>
            <a:pPr marL="232410" indent="-222885">
              <a:lnSpc>
                <a:spcPts val="2096"/>
              </a:lnSpc>
              <a:buFont typeface="Times New Roman"/>
              <a:buChar char="●"/>
              <a:tabLst>
                <a:tab pos="232410" algn="l"/>
              </a:tabLst>
            </a:pPr>
            <a:r>
              <a:rPr lang="en-US" sz="2100" spc="-23" dirty="0" err="1">
                <a:latin typeface="Calibri" panose="020F0502020204030204" pitchFamily="34" charset="0"/>
                <a:ea typeface="Arial Unicode MS" panose="020B0604020202020204" pitchFamily="34" charset="-128"/>
                <a:cs typeface="Arial Unicode MS" panose="020B0604020202020204" pitchFamily="34" charset="-128"/>
              </a:rPr>
              <a:t>Sozialwissenschaftlich</a:t>
            </a:r>
            <a:r>
              <a:rPr lang="en-US" sz="2100" spc="-23" dirty="0">
                <a:latin typeface="Calibri" panose="020F0502020204030204" pitchFamily="34" charset="0"/>
                <a:ea typeface="Arial Unicode MS" panose="020B0604020202020204" pitchFamily="34" charset="-128"/>
                <a:cs typeface="Arial Unicode MS" panose="020B0604020202020204" pitchFamily="34" charset="-128"/>
              </a:rPr>
              <a:t> (?)</a:t>
            </a:r>
            <a:endParaRPr sz="2100" dirty="0">
              <a:latin typeface="Calibri"/>
              <a:cs typeface="Calibri"/>
            </a:endParaRPr>
          </a:p>
        </p:txBody>
      </p:sp>
      <p:pic>
        <p:nvPicPr>
          <p:cNvPr id="5" name="Grafik 4">
            <a:extLst>
              <a:ext uri="{FF2B5EF4-FFF2-40B4-BE49-F238E27FC236}">
                <a16:creationId xmlns:a16="http://schemas.microsoft.com/office/drawing/2014/main" id="{4E8B82AD-D32A-6973-C220-166A785A9DF6}"/>
              </a:ext>
            </a:extLst>
          </p:cNvPr>
          <p:cNvPicPr>
            <a:picLocks noChangeAspect="1"/>
          </p:cNvPicPr>
          <p:nvPr/>
        </p:nvPicPr>
        <p:blipFill>
          <a:blip r:embed="rId2"/>
          <a:stretch>
            <a:fillRect/>
          </a:stretch>
        </p:blipFill>
        <p:spPr>
          <a:xfrm>
            <a:off x="2711074" y="2147029"/>
            <a:ext cx="1860926" cy="1281971"/>
          </a:xfrm>
          <a:prstGeom prst="rect">
            <a:avLst/>
          </a:prstGeom>
        </p:spPr>
      </p:pic>
      <p:pic>
        <p:nvPicPr>
          <p:cNvPr id="7" name="Grafik 6">
            <a:extLst>
              <a:ext uri="{FF2B5EF4-FFF2-40B4-BE49-F238E27FC236}">
                <a16:creationId xmlns:a16="http://schemas.microsoft.com/office/drawing/2014/main" id="{E2F6332E-4676-5A90-E8E7-573236ABC322}"/>
              </a:ext>
            </a:extLst>
          </p:cNvPr>
          <p:cNvPicPr>
            <a:picLocks noChangeAspect="1"/>
          </p:cNvPicPr>
          <p:nvPr/>
        </p:nvPicPr>
        <p:blipFill>
          <a:blip r:embed="rId3"/>
          <a:stretch>
            <a:fillRect/>
          </a:stretch>
        </p:blipFill>
        <p:spPr>
          <a:xfrm>
            <a:off x="5929024" y="2948716"/>
            <a:ext cx="2514446" cy="1362971"/>
          </a:xfrm>
          <a:prstGeom prst="rect">
            <a:avLst/>
          </a:prstGeom>
        </p:spPr>
      </p:pic>
      <p:pic>
        <p:nvPicPr>
          <p:cNvPr id="9" name="Grafik 8">
            <a:extLst>
              <a:ext uri="{FF2B5EF4-FFF2-40B4-BE49-F238E27FC236}">
                <a16:creationId xmlns:a16="http://schemas.microsoft.com/office/drawing/2014/main" id="{DBD2B5E7-DCEE-45D5-EE77-8E36E8F2CD19}"/>
              </a:ext>
            </a:extLst>
          </p:cNvPr>
          <p:cNvPicPr>
            <a:picLocks noChangeAspect="1"/>
          </p:cNvPicPr>
          <p:nvPr/>
        </p:nvPicPr>
        <p:blipFill>
          <a:blip r:embed="rId4"/>
          <a:stretch>
            <a:fillRect/>
          </a:stretch>
        </p:blipFill>
        <p:spPr>
          <a:xfrm>
            <a:off x="3654743" y="4062488"/>
            <a:ext cx="1999793" cy="1276272"/>
          </a:xfrm>
          <a:prstGeom prst="rect">
            <a:avLst/>
          </a:prstGeom>
        </p:spPr>
      </p:pic>
      <p:pic>
        <p:nvPicPr>
          <p:cNvPr id="4" name="Grafik 3">
            <a:extLst>
              <a:ext uri="{FF2B5EF4-FFF2-40B4-BE49-F238E27FC236}">
                <a16:creationId xmlns:a16="http://schemas.microsoft.com/office/drawing/2014/main" id="{037BFC67-6399-1BDC-2FC1-E82FA9346C46}"/>
              </a:ext>
            </a:extLst>
          </p:cNvPr>
          <p:cNvPicPr>
            <a:picLocks noChangeAspect="1"/>
          </p:cNvPicPr>
          <p:nvPr/>
        </p:nvPicPr>
        <p:blipFill>
          <a:blip r:embed="rId5"/>
          <a:stretch>
            <a:fillRect/>
          </a:stretch>
        </p:blipFill>
        <p:spPr>
          <a:xfrm>
            <a:off x="1237199" y="5972248"/>
            <a:ext cx="6669602" cy="536494"/>
          </a:xfrm>
          <a:prstGeom prst="rect">
            <a:avLst/>
          </a:prstGeom>
        </p:spPr>
      </p:pic>
      <p:pic>
        <p:nvPicPr>
          <p:cNvPr id="6" name="Grafik 5">
            <a:extLst>
              <a:ext uri="{FF2B5EF4-FFF2-40B4-BE49-F238E27FC236}">
                <a16:creationId xmlns:a16="http://schemas.microsoft.com/office/drawing/2014/main" id="{8539EDB8-36E3-B97D-5962-EA391828DFB0}"/>
              </a:ext>
            </a:extLst>
          </p:cNvPr>
          <p:cNvPicPr>
            <a:picLocks noChangeAspect="1"/>
          </p:cNvPicPr>
          <p:nvPr/>
        </p:nvPicPr>
        <p:blipFill>
          <a:blip r:embed="rId6"/>
          <a:stretch>
            <a:fillRect/>
          </a:stretch>
        </p:blipFill>
        <p:spPr>
          <a:xfrm>
            <a:off x="0" y="660942"/>
            <a:ext cx="3996468" cy="888970"/>
          </a:xfrm>
          <a:prstGeom prst="rect">
            <a:avLst/>
          </a:prstGeom>
        </p:spPr>
      </p:pic>
    </p:spTree>
    <p:extLst>
      <p:ext uri="{BB962C8B-B14F-4D97-AF65-F5344CB8AC3E}">
        <p14:creationId xmlns:p14="http://schemas.microsoft.com/office/powerpoint/2010/main" val="3474028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6B6C33E-8EAA-35CC-6F4C-7B825DE1AB98}"/>
              </a:ext>
            </a:extLst>
          </p:cNvPr>
          <p:cNvSpPr txBox="1">
            <a:spLocks/>
          </p:cNvSpPr>
          <p:nvPr/>
        </p:nvSpPr>
        <p:spPr>
          <a:xfrm>
            <a:off x="-983216" y="1519241"/>
            <a:ext cx="7388581" cy="507831"/>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99736">
              <a:lnSpc>
                <a:spcPct val="100000"/>
              </a:lnSpc>
            </a:pPr>
            <a:r>
              <a:rPr lang="de-DE" sz="3300" b="1" dirty="0" err="1"/>
              <a:t>FLvEG</a:t>
            </a:r>
            <a:r>
              <a:rPr lang="de-DE" sz="3300" b="1" dirty="0"/>
              <a:t> ist mehr als pauken</a:t>
            </a:r>
          </a:p>
        </p:txBody>
      </p:sp>
      <p:sp>
        <p:nvSpPr>
          <p:cNvPr id="3" name="object 3">
            <a:extLst>
              <a:ext uri="{FF2B5EF4-FFF2-40B4-BE49-F238E27FC236}">
                <a16:creationId xmlns:a16="http://schemas.microsoft.com/office/drawing/2014/main" id="{F796915E-B660-F88B-9218-05EAF7BF0F2F}"/>
              </a:ext>
            </a:extLst>
          </p:cNvPr>
          <p:cNvSpPr txBox="1"/>
          <p:nvPr/>
        </p:nvSpPr>
        <p:spPr>
          <a:xfrm>
            <a:off x="562855" y="2027071"/>
            <a:ext cx="6183776" cy="542393"/>
          </a:xfrm>
          <a:prstGeom prst="rect">
            <a:avLst/>
          </a:prstGeom>
        </p:spPr>
        <p:txBody>
          <a:bodyPr vert="horz" wrap="square" lIns="0" tIns="0" rIns="0" bIns="0" rtlCol="0">
            <a:spAutoFit/>
          </a:bodyPr>
          <a:lstStyle/>
          <a:p>
            <a:pPr marL="9525">
              <a:lnSpc>
                <a:spcPts val="2096"/>
              </a:lnSpc>
              <a:tabLst>
                <a:tab pos="232410" algn="l"/>
              </a:tabLst>
            </a:pPr>
            <a:endParaRPr lang="de-DE" sz="2100" spc="-8" dirty="0">
              <a:latin typeface="Calibri"/>
              <a:cs typeface="Calibri"/>
            </a:endParaRPr>
          </a:p>
          <a:p>
            <a:pPr marL="232410" indent="-222885">
              <a:lnSpc>
                <a:spcPts val="2096"/>
              </a:lnSpc>
              <a:buFont typeface="Times New Roman"/>
              <a:buChar char="●"/>
              <a:tabLst>
                <a:tab pos="232410" algn="l"/>
              </a:tabLst>
            </a:pPr>
            <a:endParaRPr sz="2100" dirty="0">
              <a:latin typeface="Calibri"/>
              <a:cs typeface="Calibri"/>
            </a:endParaRPr>
          </a:p>
        </p:txBody>
      </p:sp>
      <p:pic>
        <p:nvPicPr>
          <p:cNvPr id="6" name="Grafik 5">
            <a:hlinkClick r:id="rId2" action="ppaction://hlinkfile"/>
            <a:extLst>
              <a:ext uri="{FF2B5EF4-FFF2-40B4-BE49-F238E27FC236}">
                <a16:creationId xmlns:a16="http://schemas.microsoft.com/office/drawing/2014/main" id="{56B25E90-5B52-808C-8482-C4F1C9D4ADA4}"/>
              </a:ext>
            </a:extLst>
          </p:cNvPr>
          <p:cNvPicPr>
            <a:picLocks noChangeAspect="1"/>
          </p:cNvPicPr>
          <p:nvPr/>
        </p:nvPicPr>
        <p:blipFill>
          <a:blip r:embed="rId3"/>
          <a:stretch>
            <a:fillRect/>
          </a:stretch>
        </p:blipFill>
        <p:spPr>
          <a:xfrm>
            <a:off x="2967954" y="2398834"/>
            <a:ext cx="2569198" cy="2840831"/>
          </a:xfrm>
          <a:prstGeom prst="rect">
            <a:avLst/>
          </a:prstGeom>
        </p:spPr>
      </p:pic>
      <p:pic>
        <p:nvPicPr>
          <p:cNvPr id="4" name="Grafik 3">
            <a:extLst>
              <a:ext uri="{FF2B5EF4-FFF2-40B4-BE49-F238E27FC236}">
                <a16:creationId xmlns:a16="http://schemas.microsoft.com/office/drawing/2014/main" id="{38B9216D-81CE-CA33-DC95-60F0C7FD7D03}"/>
              </a:ext>
            </a:extLst>
          </p:cNvPr>
          <p:cNvPicPr>
            <a:picLocks noChangeAspect="1"/>
          </p:cNvPicPr>
          <p:nvPr/>
        </p:nvPicPr>
        <p:blipFill>
          <a:blip r:embed="rId4"/>
          <a:stretch>
            <a:fillRect/>
          </a:stretch>
        </p:blipFill>
        <p:spPr>
          <a:xfrm>
            <a:off x="1237199" y="5972669"/>
            <a:ext cx="6669602" cy="536494"/>
          </a:xfrm>
          <a:prstGeom prst="rect">
            <a:avLst/>
          </a:prstGeom>
        </p:spPr>
      </p:pic>
      <p:pic>
        <p:nvPicPr>
          <p:cNvPr id="5" name="Grafik 4">
            <a:extLst>
              <a:ext uri="{FF2B5EF4-FFF2-40B4-BE49-F238E27FC236}">
                <a16:creationId xmlns:a16="http://schemas.microsoft.com/office/drawing/2014/main" id="{FD4A2972-D865-F071-14E7-D86997825641}"/>
              </a:ext>
            </a:extLst>
          </p:cNvPr>
          <p:cNvPicPr>
            <a:picLocks noChangeAspect="1"/>
          </p:cNvPicPr>
          <p:nvPr/>
        </p:nvPicPr>
        <p:blipFill>
          <a:blip r:embed="rId5"/>
          <a:stretch>
            <a:fillRect/>
          </a:stretch>
        </p:blipFill>
        <p:spPr>
          <a:xfrm>
            <a:off x="0" y="662139"/>
            <a:ext cx="3996468" cy="888970"/>
          </a:xfrm>
          <a:prstGeom prst="rect">
            <a:avLst/>
          </a:prstGeom>
        </p:spPr>
      </p:pic>
    </p:spTree>
    <p:extLst>
      <p:ext uri="{BB962C8B-B14F-4D97-AF65-F5344CB8AC3E}">
        <p14:creationId xmlns:p14="http://schemas.microsoft.com/office/powerpoint/2010/main" val="2417480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6B6C33E-8EAA-35CC-6F4C-7B825DE1AB98}"/>
              </a:ext>
            </a:extLst>
          </p:cNvPr>
          <p:cNvSpPr txBox="1">
            <a:spLocks/>
          </p:cNvSpPr>
          <p:nvPr/>
        </p:nvSpPr>
        <p:spPr>
          <a:xfrm>
            <a:off x="-983216" y="1519240"/>
            <a:ext cx="7388581" cy="507831"/>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99736">
              <a:lnSpc>
                <a:spcPct val="100000"/>
              </a:lnSpc>
            </a:pPr>
            <a:r>
              <a:rPr lang="de-DE" sz="3300" b="1" dirty="0" err="1"/>
              <a:t>FLvEG</a:t>
            </a:r>
            <a:r>
              <a:rPr lang="de-DE" sz="3300" b="1" dirty="0"/>
              <a:t> ist mehr als pauken</a:t>
            </a:r>
          </a:p>
        </p:txBody>
      </p:sp>
      <p:sp>
        <p:nvSpPr>
          <p:cNvPr id="3" name="object 3">
            <a:extLst>
              <a:ext uri="{FF2B5EF4-FFF2-40B4-BE49-F238E27FC236}">
                <a16:creationId xmlns:a16="http://schemas.microsoft.com/office/drawing/2014/main" id="{F796915E-B660-F88B-9218-05EAF7BF0F2F}"/>
              </a:ext>
            </a:extLst>
          </p:cNvPr>
          <p:cNvSpPr txBox="1"/>
          <p:nvPr/>
        </p:nvSpPr>
        <p:spPr>
          <a:xfrm>
            <a:off x="562855" y="2027071"/>
            <a:ext cx="6183776" cy="542393"/>
          </a:xfrm>
          <a:prstGeom prst="rect">
            <a:avLst/>
          </a:prstGeom>
        </p:spPr>
        <p:txBody>
          <a:bodyPr vert="horz" wrap="square" lIns="0" tIns="0" rIns="0" bIns="0" rtlCol="0">
            <a:spAutoFit/>
          </a:bodyPr>
          <a:lstStyle/>
          <a:p>
            <a:pPr marL="9525">
              <a:lnSpc>
                <a:spcPts val="2096"/>
              </a:lnSpc>
              <a:tabLst>
                <a:tab pos="232410" algn="l"/>
              </a:tabLst>
            </a:pPr>
            <a:endParaRPr lang="de-DE" sz="2100" spc="-8" dirty="0">
              <a:latin typeface="Calibri"/>
              <a:cs typeface="Calibri"/>
            </a:endParaRPr>
          </a:p>
          <a:p>
            <a:pPr marL="232410" indent="-222885">
              <a:lnSpc>
                <a:spcPts val="2096"/>
              </a:lnSpc>
              <a:buFont typeface="Times New Roman"/>
              <a:buChar char="●"/>
              <a:tabLst>
                <a:tab pos="232410" algn="l"/>
              </a:tabLst>
            </a:pPr>
            <a:endParaRPr sz="2100" dirty="0">
              <a:latin typeface="Calibri"/>
              <a:cs typeface="Calibri"/>
            </a:endParaRPr>
          </a:p>
        </p:txBody>
      </p:sp>
      <p:pic>
        <p:nvPicPr>
          <p:cNvPr id="6" name="Grafik 5">
            <a:extLst>
              <a:ext uri="{FF2B5EF4-FFF2-40B4-BE49-F238E27FC236}">
                <a16:creationId xmlns:a16="http://schemas.microsoft.com/office/drawing/2014/main" id="{56B25E90-5B52-808C-8482-C4F1C9D4ADA4}"/>
              </a:ext>
            </a:extLst>
          </p:cNvPr>
          <p:cNvPicPr>
            <a:picLocks noChangeAspect="1"/>
          </p:cNvPicPr>
          <p:nvPr/>
        </p:nvPicPr>
        <p:blipFill>
          <a:blip r:embed="rId2"/>
          <a:stretch>
            <a:fillRect/>
          </a:stretch>
        </p:blipFill>
        <p:spPr>
          <a:xfrm>
            <a:off x="2967954" y="2398834"/>
            <a:ext cx="2569198" cy="2840831"/>
          </a:xfrm>
          <a:prstGeom prst="rect">
            <a:avLst/>
          </a:prstGeom>
        </p:spPr>
      </p:pic>
      <p:sp>
        <p:nvSpPr>
          <p:cNvPr id="4" name="Textfeld 3">
            <a:extLst>
              <a:ext uri="{FF2B5EF4-FFF2-40B4-BE49-F238E27FC236}">
                <a16:creationId xmlns:a16="http://schemas.microsoft.com/office/drawing/2014/main" id="{5ACA7FB5-4B1D-F52A-C53C-CEA26DFB80DC}"/>
              </a:ext>
            </a:extLst>
          </p:cNvPr>
          <p:cNvSpPr txBox="1"/>
          <p:nvPr/>
        </p:nvSpPr>
        <p:spPr>
          <a:xfrm>
            <a:off x="6019801" y="2298251"/>
            <a:ext cx="2266711" cy="461665"/>
          </a:xfrm>
          <a:prstGeom prst="rect">
            <a:avLst/>
          </a:prstGeom>
          <a:noFill/>
        </p:spPr>
        <p:txBody>
          <a:bodyPr wrap="none" rtlCol="0">
            <a:spAutoFit/>
          </a:bodyPr>
          <a:lstStyle/>
          <a:p>
            <a:r>
              <a:rPr lang="de-DE" sz="2400" dirty="0"/>
              <a:t>Kunst und Kultur</a:t>
            </a:r>
          </a:p>
        </p:txBody>
      </p:sp>
      <p:sp>
        <p:nvSpPr>
          <p:cNvPr id="5" name="Textfeld 4">
            <a:extLst>
              <a:ext uri="{FF2B5EF4-FFF2-40B4-BE49-F238E27FC236}">
                <a16:creationId xmlns:a16="http://schemas.microsoft.com/office/drawing/2014/main" id="{3DE2E6A0-50C2-3417-2E82-C4612D1318CE}"/>
              </a:ext>
            </a:extLst>
          </p:cNvPr>
          <p:cNvSpPr txBox="1"/>
          <p:nvPr/>
        </p:nvSpPr>
        <p:spPr>
          <a:xfrm>
            <a:off x="218521" y="2298251"/>
            <a:ext cx="859531" cy="461665"/>
          </a:xfrm>
          <a:prstGeom prst="rect">
            <a:avLst/>
          </a:prstGeom>
          <a:noFill/>
        </p:spPr>
        <p:txBody>
          <a:bodyPr wrap="none" rtlCol="0">
            <a:spAutoFit/>
          </a:bodyPr>
          <a:lstStyle/>
          <a:p>
            <a:r>
              <a:rPr lang="de-DE" sz="2400" dirty="0"/>
              <a:t>Sport</a:t>
            </a:r>
          </a:p>
        </p:txBody>
      </p:sp>
      <p:sp>
        <p:nvSpPr>
          <p:cNvPr id="7" name="Textfeld 6">
            <a:extLst>
              <a:ext uri="{FF2B5EF4-FFF2-40B4-BE49-F238E27FC236}">
                <a16:creationId xmlns:a16="http://schemas.microsoft.com/office/drawing/2014/main" id="{8F61907F-D1C4-B058-E088-B52870E5D6B9}"/>
              </a:ext>
            </a:extLst>
          </p:cNvPr>
          <p:cNvSpPr txBox="1"/>
          <p:nvPr/>
        </p:nvSpPr>
        <p:spPr>
          <a:xfrm>
            <a:off x="6019801" y="2876810"/>
            <a:ext cx="939681" cy="461665"/>
          </a:xfrm>
          <a:prstGeom prst="rect">
            <a:avLst/>
          </a:prstGeom>
          <a:noFill/>
        </p:spPr>
        <p:txBody>
          <a:bodyPr wrap="none" rtlCol="0">
            <a:spAutoFit/>
          </a:bodyPr>
          <a:lstStyle/>
          <a:p>
            <a:r>
              <a:rPr lang="de-DE" sz="2400" dirty="0"/>
              <a:t>Musik</a:t>
            </a:r>
          </a:p>
        </p:txBody>
      </p:sp>
      <p:sp>
        <p:nvSpPr>
          <p:cNvPr id="8" name="Textfeld 7">
            <a:extLst>
              <a:ext uri="{FF2B5EF4-FFF2-40B4-BE49-F238E27FC236}">
                <a16:creationId xmlns:a16="http://schemas.microsoft.com/office/drawing/2014/main" id="{4DE03847-E4AA-F7D9-CA70-76DD02D159D2}"/>
              </a:ext>
            </a:extLst>
          </p:cNvPr>
          <p:cNvSpPr txBox="1"/>
          <p:nvPr/>
        </p:nvSpPr>
        <p:spPr>
          <a:xfrm>
            <a:off x="218521" y="2840610"/>
            <a:ext cx="1343766" cy="461665"/>
          </a:xfrm>
          <a:prstGeom prst="rect">
            <a:avLst/>
          </a:prstGeom>
          <a:noFill/>
        </p:spPr>
        <p:txBody>
          <a:bodyPr wrap="none" rtlCol="0">
            <a:spAutoFit/>
          </a:bodyPr>
          <a:lstStyle/>
          <a:p>
            <a:r>
              <a:rPr lang="de-DE" sz="2400" dirty="0"/>
              <a:t>Sprachen</a:t>
            </a:r>
          </a:p>
        </p:txBody>
      </p:sp>
      <p:sp>
        <p:nvSpPr>
          <p:cNvPr id="9" name="Textfeld 8">
            <a:extLst>
              <a:ext uri="{FF2B5EF4-FFF2-40B4-BE49-F238E27FC236}">
                <a16:creationId xmlns:a16="http://schemas.microsoft.com/office/drawing/2014/main" id="{3C701B18-1EC3-996E-3EFF-CAF9B98A1FA1}"/>
              </a:ext>
            </a:extLst>
          </p:cNvPr>
          <p:cNvSpPr txBox="1"/>
          <p:nvPr/>
        </p:nvSpPr>
        <p:spPr>
          <a:xfrm>
            <a:off x="218521" y="3465966"/>
            <a:ext cx="1501758" cy="461665"/>
          </a:xfrm>
          <a:prstGeom prst="rect">
            <a:avLst/>
          </a:prstGeom>
          <a:noFill/>
        </p:spPr>
        <p:txBody>
          <a:bodyPr wrap="none" rtlCol="0">
            <a:spAutoFit/>
          </a:bodyPr>
          <a:lstStyle/>
          <a:p>
            <a:r>
              <a:rPr lang="de-DE" sz="2400" dirty="0"/>
              <a:t>Wahlkurse</a:t>
            </a:r>
          </a:p>
        </p:txBody>
      </p:sp>
      <p:sp>
        <p:nvSpPr>
          <p:cNvPr id="10" name="Textfeld 9">
            <a:extLst>
              <a:ext uri="{FF2B5EF4-FFF2-40B4-BE49-F238E27FC236}">
                <a16:creationId xmlns:a16="http://schemas.microsoft.com/office/drawing/2014/main" id="{3C5A6645-73CA-B64B-4511-7FACA2836A82}"/>
              </a:ext>
            </a:extLst>
          </p:cNvPr>
          <p:cNvSpPr txBox="1"/>
          <p:nvPr/>
        </p:nvSpPr>
        <p:spPr>
          <a:xfrm>
            <a:off x="6019801" y="3465966"/>
            <a:ext cx="2815258" cy="461665"/>
          </a:xfrm>
          <a:prstGeom prst="rect">
            <a:avLst/>
          </a:prstGeom>
          <a:noFill/>
        </p:spPr>
        <p:txBody>
          <a:bodyPr wrap="none" rtlCol="0">
            <a:spAutoFit/>
          </a:bodyPr>
          <a:lstStyle/>
          <a:p>
            <a:r>
              <a:rPr lang="de-DE" sz="2400" dirty="0"/>
              <a:t>Naturwissenschaften</a:t>
            </a:r>
          </a:p>
        </p:txBody>
      </p:sp>
      <p:sp>
        <p:nvSpPr>
          <p:cNvPr id="11" name="Textfeld 10">
            <a:extLst>
              <a:ext uri="{FF2B5EF4-FFF2-40B4-BE49-F238E27FC236}">
                <a16:creationId xmlns:a16="http://schemas.microsoft.com/office/drawing/2014/main" id="{CD1783D7-9FD8-BC84-B3D7-FC2F7D7E0A4E}"/>
              </a:ext>
            </a:extLst>
          </p:cNvPr>
          <p:cNvSpPr txBox="1"/>
          <p:nvPr/>
        </p:nvSpPr>
        <p:spPr>
          <a:xfrm>
            <a:off x="218521" y="4091321"/>
            <a:ext cx="2290884" cy="830997"/>
          </a:xfrm>
          <a:prstGeom prst="rect">
            <a:avLst/>
          </a:prstGeom>
          <a:noFill/>
        </p:spPr>
        <p:txBody>
          <a:bodyPr wrap="none" rtlCol="0">
            <a:spAutoFit/>
          </a:bodyPr>
          <a:lstStyle/>
          <a:p>
            <a:r>
              <a:rPr lang="de-DE" sz="2400" dirty="0"/>
              <a:t>Miteinander und</a:t>
            </a:r>
          </a:p>
          <a:p>
            <a:r>
              <a:rPr lang="de-DE" sz="2400" dirty="0"/>
              <a:t>Füreinander</a:t>
            </a:r>
          </a:p>
        </p:txBody>
      </p:sp>
      <p:sp>
        <p:nvSpPr>
          <p:cNvPr id="12" name="Textfeld 11">
            <a:extLst>
              <a:ext uri="{FF2B5EF4-FFF2-40B4-BE49-F238E27FC236}">
                <a16:creationId xmlns:a16="http://schemas.microsoft.com/office/drawing/2014/main" id="{1732A3D6-4CF7-AF79-DFC3-7D208EF755C9}"/>
              </a:ext>
            </a:extLst>
          </p:cNvPr>
          <p:cNvSpPr txBox="1"/>
          <p:nvPr/>
        </p:nvSpPr>
        <p:spPr>
          <a:xfrm>
            <a:off x="6039047" y="4094018"/>
            <a:ext cx="2794483" cy="830997"/>
          </a:xfrm>
          <a:prstGeom prst="rect">
            <a:avLst/>
          </a:prstGeom>
          <a:noFill/>
        </p:spPr>
        <p:txBody>
          <a:bodyPr wrap="none" rtlCol="0">
            <a:spAutoFit/>
          </a:bodyPr>
          <a:lstStyle/>
          <a:p>
            <a:r>
              <a:rPr lang="de-DE" sz="2400" dirty="0"/>
              <a:t>Demokratie in einer </a:t>
            </a:r>
            <a:br>
              <a:rPr lang="de-DE" sz="2400" dirty="0"/>
            </a:br>
            <a:r>
              <a:rPr lang="de-DE" sz="2400" dirty="0"/>
              <a:t>intakten Schulfamilie</a:t>
            </a:r>
          </a:p>
        </p:txBody>
      </p:sp>
      <p:pic>
        <p:nvPicPr>
          <p:cNvPr id="13" name="Grafik 12">
            <a:extLst>
              <a:ext uri="{FF2B5EF4-FFF2-40B4-BE49-F238E27FC236}">
                <a16:creationId xmlns:a16="http://schemas.microsoft.com/office/drawing/2014/main" id="{2F932398-1449-34BE-D61E-4374C68E8820}"/>
              </a:ext>
            </a:extLst>
          </p:cNvPr>
          <p:cNvPicPr>
            <a:picLocks noChangeAspect="1"/>
          </p:cNvPicPr>
          <p:nvPr/>
        </p:nvPicPr>
        <p:blipFill>
          <a:blip r:embed="rId3"/>
          <a:stretch>
            <a:fillRect/>
          </a:stretch>
        </p:blipFill>
        <p:spPr>
          <a:xfrm>
            <a:off x="1237199" y="5979021"/>
            <a:ext cx="6669602" cy="536494"/>
          </a:xfrm>
          <a:prstGeom prst="rect">
            <a:avLst/>
          </a:prstGeom>
        </p:spPr>
      </p:pic>
      <p:pic>
        <p:nvPicPr>
          <p:cNvPr id="14" name="Grafik 13">
            <a:extLst>
              <a:ext uri="{FF2B5EF4-FFF2-40B4-BE49-F238E27FC236}">
                <a16:creationId xmlns:a16="http://schemas.microsoft.com/office/drawing/2014/main" id="{91F5DC2C-DDDA-A231-0ED0-424B1F365DE4}"/>
              </a:ext>
            </a:extLst>
          </p:cNvPr>
          <p:cNvPicPr>
            <a:picLocks noChangeAspect="1"/>
          </p:cNvPicPr>
          <p:nvPr/>
        </p:nvPicPr>
        <p:blipFill>
          <a:blip r:embed="rId4"/>
          <a:stretch>
            <a:fillRect/>
          </a:stretch>
        </p:blipFill>
        <p:spPr>
          <a:xfrm>
            <a:off x="0" y="663116"/>
            <a:ext cx="3996468" cy="888970"/>
          </a:xfrm>
          <a:prstGeom prst="rect">
            <a:avLst/>
          </a:prstGeom>
        </p:spPr>
      </p:pic>
      <p:sp>
        <p:nvSpPr>
          <p:cNvPr id="15" name="Textfeld 14">
            <a:extLst>
              <a:ext uri="{FF2B5EF4-FFF2-40B4-BE49-F238E27FC236}">
                <a16:creationId xmlns:a16="http://schemas.microsoft.com/office/drawing/2014/main" id="{D5A226B9-CAF2-8948-6518-B09AF3181159}"/>
              </a:ext>
            </a:extLst>
          </p:cNvPr>
          <p:cNvSpPr txBox="1"/>
          <p:nvPr/>
        </p:nvSpPr>
        <p:spPr>
          <a:xfrm>
            <a:off x="3017439" y="5421502"/>
            <a:ext cx="2470228" cy="461665"/>
          </a:xfrm>
          <a:prstGeom prst="rect">
            <a:avLst/>
          </a:prstGeom>
          <a:noFill/>
        </p:spPr>
        <p:txBody>
          <a:bodyPr wrap="none" rtlCol="0">
            <a:spAutoFit/>
          </a:bodyPr>
          <a:lstStyle/>
          <a:p>
            <a:r>
              <a:rPr lang="de-DE" sz="2400" dirty="0"/>
              <a:t>Freie Nachmittage</a:t>
            </a:r>
          </a:p>
        </p:txBody>
      </p:sp>
    </p:spTree>
    <p:extLst>
      <p:ext uri="{BB962C8B-B14F-4D97-AF65-F5344CB8AC3E}">
        <p14:creationId xmlns:p14="http://schemas.microsoft.com/office/powerpoint/2010/main" val="49237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6B6C33E-8EAA-35CC-6F4C-7B825DE1AB98}"/>
              </a:ext>
            </a:extLst>
          </p:cNvPr>
          <p:cNvSpPr txBox="1">
            <a:spLocks/>
          </p:cNvSpPr>
          <p:nvPr/>
        </p:nvSpPr>
        <p:spPr>
          <a:xfrm>
            <a:off x="-983216" y="1519241"/>
            <a:ext cx="7388581" cy="507831"/>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99736">
              <a:lnSpc>
                <a:spcPct val="100000"/>
              </a:lnSpc>
            </a:pPr>
            <a:r>
              <a:rPr lang="de-DE" sz="3300" b="1" dirty="0"/>
              <a:t>Gerne informieren wir Sie…</a:t>
            </a:r>
          </a:p>
        </p:txBody>
      </p:sp>
      <p:sp>
        <p:nvSpPr>
          <p:cNvPr id="3" name="object 3">
            <a:extLst>
              <a:ext uri="{FF2B5EF4-FFF2-40B4-BE49-F238E27FC236}">
                <a16:creationId xmlns:a16="http://schemas.microsoft.com/office/drawing/2014/main" id="{F796915E-B660-F88B-9218-05EAF7BF0F2F}"/>
              </a:ext>
            </a:extLst>
          </p:cNvPr>
          <p:cNvSpPr txBox="1"/>
          <p:nvPr/>
        </p:nvSpPr>
        <p:spPr>
          <a:xfrm>
            <a:off x="562855" y="2027071"/>
            <a:ext cx="6183776" cy="542393"/>
          </a:xfrm>
          <a:prstGeom prst="rect">
            <a:avLst/>
          </a:prstGeom>
        </p:spPr>
        <p:txBody>
          <a:bodyPr vert="horz" wrap="square" lIns="0" tIns="0" rIns="0" bIns="0" rtlCol="0">
            <a:spAutoFit/>
          </a:bodyPr>
          <a:lstStyle/>
          <a:p>
            <a:pPr marL="9525">
              <a:lnSpc>
                <a:spcPts val="2096"/>
              </a:lnSpc>
              <a:tabLst>
                <a:tab pos="232410" algn="l"/>
              </a:tabLst>
            </a:pPr>
            <a:endParaRPr lang="de-DE" sz="2100" spc="-8" dirty="0">
              <a:latin typeface="Calibri"/>
              <a:cs typeface="Calibri"/>
            </a:endParaRPr>
          </a:p>
          <a:p>
            <a:pPr marL="232410" indent="-222885">
              <a:lnSpc>
                <a:spcPts val="2096"/>
              </a:lnSpc>
              <a:buFont typeface="Times New Roman"/>
              <a:buChar char="●"/>
              <a:tabLst>
                <a:tab pos="232410" algn="l"/>
              </a:tabLst>
            </a:pPr>
            <a:endParaRPr sz="2100" dirty="0">
              <a:latin typeface="Calibri"/>
              <a:cs typeface="Calibri"/>
            </a:endParaRPr>
          </a:p>
        </p:txBody>
      </p:sp>
      <p:sp>
        <p:nvSpPr>
          <p:cNvPr id="11" name="Textfeld 10">
            <a:extLst>
              <a:ext uri="{FF2B5EF4-FFF2-40B4-BE49-F238E27FC236}">
                <a16:creationId xmlns:a16="http://schemas.microsoft.com/office/drawing/2014/main" id="{CD1783D7-9FD8-BC84-B3D7-FC2F7D7E0A4E}"/>
              </a:ext>
            </a:extLst>
          </p:cNvPr>
          <p:cNvSpPr txBox="1"/>
          <p:nvPr/>
        </p:nvSpPr>
        <p:spPr>
          <a:xfrm>
            <a:off x="230243" y="2298251"/>
            <a:ext cx="7577524" cy="3416320"/>
          </a:xfrm>
          <a:prstGeom prst="rect">
            <a:avLst/>
          </a:prstGeom>
          <a:noFill/>
        </p:spPr>
        <p:txBody>
          <a:bodyPr wrap="none" rtlCol="0">
            <a:spAutoFit/>
          </a:bodyPr>
          <a:lstStyle/>
          <a:p>
            <a:r>
              <a:rPr lang="de-DE" sz="2400" dirty="0"/>
              <a:t>Persönlich:	christoph.bauer@gymnasium-lohr.de oder</a:t>
            </a:r>
            <a:br>
              <a:rPr lang="de-DE" sz="2400" dirty="0"/>
            </a:br>
            <a:r>
              <a:rPr lang="de-DE" sz="2400" dirty="0"/>
              <a:t>		sekretariat@gymnasium-lohr.de</a:t>
            </a:r>
          </a:p>
          <a:p>
            <a:endParaRPr lang="de-DE" sz="2400" dirty="0"/>
          </a:p>
          <a:p>
            <a:r>
              <a:rPr lang="de-DE" sz="2400" dirty="0"/>
              <a:t>Am Vorstellungsabend: Freitag, der 13.03.26 von 17-19 Uhr</a:t>
            </a:r>
          </a:p>
          <a:p>
            <a:endParaRPr lang="de-DE" sz="2400" dirty="0"/>
          </a:p>
          <a:p>
            <a:r>
              <a:rPr lang="de-DE" sz="2400" dirty="0"/>
              <a:t>Bei der Schuleinschreibung: 11.05. – 13.05.26 &amp; 15.05.26</a:t>
            </a:r>
          </a:p>
          <a:p>
            <a:endParaRPr lang="de-DE" sz="2400" dirty="0"/>
          </a:p>
          <a:p>
            <a:r>
              <a:rPr lang="de-DE" sz="2400" dirty="0"/>
              <a:t>und kommen Sie gerne vorbei </a:t>
            </a:r>
          </a:p>
          <a:p>
            <a:r>
              <a:rPr lang="de-DE" sz="2400" dirty="0"/>
              <a:t>		– denn wir sind nur wenige Kilometer entfernt.</a:t>
            </a:r>
          </a:p>
        </p:txBody>
      </p:sp>
      <p:pic>
        <p:nvPicPr>
          <p:cNvPr id="4" name="Grafik 3">
            <a:extLst>
              <a:ext uri="{FF2B5EF4-FFF2-40B4-BE49-F238E27FC236}">
                <a16:creationId xmlns:a16="http://schemas.microsoft.com/office/drawing/2014/main" id="{74C94839-B361-ACBC-B05A-2A3FC9D275A8}"/>
              </a:ext>
            </a:extLst>
          </p:cNvPr>
          <p:cNvPicPr>
            <a:picLocks noChangeAspect="1"/>
          </p:cNvPicPr>
          <p:nvPr/>
        </p:nvPicPr>
        <p:blipFill>
          <a:blip r:embed="rId2"/>
          <a:stretch>
            <a:fillRect/>
          </a:stretch>
        </p:blipFill>
        <p:spPr>
          <a:xfrm>
            <a:off x="1237199" y="5977586"/>
            <a:ext cx="6669602" cy="536494"/>
          </a:xfrm>
          <a:prstGeom prst="rect">
            <a:avLst/>
          </a:prstGeom>
        </p:spPr>
      </p:pic>
      <p:pic>
        <p:nvPicPr>
          <p:cNvPr id="5" name="Grafik 4">
            <a:extLst>
              <a:ext uri="{FF2B5EF4-FFF2-40B4-BE49-F238E27FC236}">
                <a16:creationId xmlns:a16="http://schemas.microsoft.com/office/drawing/2014/main" id="{858B24BF-DE2B-79BD-487F-66D06A68B3A0}"/>
              </a:ext>
            </a:extLst>
          </p:cNvPr>
          <p:cNvPicPr>
            <a:picLocks noChangeAspect="1"/>
          </p:cNvPicPr>
          <p:nvPr/>
        </p:nvPicPr>
        <p:blipFill>
          <a:blip r:embed="rId3"/>
          <a:stretch>
            <a:fillRect/>
          </a:stretch>
        </p:blipFill>
        <p:spPr>
          <a:xfrm>
            <a:off x="0" y="662206"/>
            <a:ext cx="3996468" cy="888970"/>
          </a:xfrm>
          <a:prstGeom prst="rect">
            <a:avLst/>
          </a:prstGeom>
        </p:spPr>
      </p:pic>
    </p:spTree>
    <p:extLst>
      <p:ext uri="{BB962C8B-B14F-4D97-AF65-F5344CB8AC3E}">
        <p14:creationId xmlns:p14="http://schemas.microsoft.com/office/powerpoint/2010/main" val="667404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6FC615A5-4C32-A644-A070-5CFCAF893616}"/>
              </a:ext>
            </a:extLst>
          </p:cNvPr>
          <p:cNvSpPr>
            <a:spLocks noGrp="1"/>
          </p:cNvSpPr>
          <p:nvPr>
            <p:ph idx="1"/>
          </p:nvPr>
        </p:nvSpPr>
        <p:spPr>
          <a:xfrm>
            <a:off x="325316" y="1388257"/>
            <a:ext cx="8261400" cy="5114365"/>
          </a:xfrm>
        </p:spPr>
        <p:txBody>
          <a:bodyPr/>
          <a:lstStyle/>
          <a:p>
            <a:pPr marL="0" indent="0">
              <a:buNone/>
            </a:pPr>
            <a:r>
              <a:rPr lang="de-DE" dirty="0"/>
              <a:t>Alle wichtigen Informationen über das Gymnasium finden Sie auf der Webseite des Bayerischen Kultusministeriums:</a:t>
            </a:r>
          </a:p>
          <a:p>
            <a:pPr marL="0" indent="0">
              <a:buNone/>
            </a:pPr>
            <a:r>
              <a:rPr lang="de-DE" dirty="0">
                <a:hlinkClick r:id="rId2"/>
              </a:rPr>
              <a:t>https://www.km.bayern.de/lernen/schularten/gymnasium</a:t>
            </a:r>
          </a:p>
          <a:p>
            <a:pPr marL="0" indent="0">
              <a:buNone/>
            </a:pPr>
            <a:endParaRPr lang="de-DE" dirty="0">
              <a:hlinkClick r:id="rId2"/>
            </a:endParaRPr>
          </a:p>
          <a:p>
            <a:pPr marL="0" indent="0">
              <a:buNone/>
            </a:pPr>
            <a:endParaRPr lang="de-DE" dirty="0">
              <a:hlinkClick r:id="rId2"/>
            </a:endParaRPr>
          </a:p>
          <a:p>
            <a:pPr marL="0" indent="0">
              <a:buNone/>
            </a:pPr>
            <a:endParaRPr lang="de-DE" dirty="0">
              <a:hlinkClick r:id="rId2"/>
            </a:endParaRPr>
          </a:p>
          <a:p>
            <a:pPr marL="0" indent="0">
              <a:buNone/>
            </a:pPr>
            <a:r>
              <a:rPr lang="de-DE" dirty="0">
                <a:solidFill>
                  <a:schemeClr val="accent6"/>
                </a:solidFill>
              </a:rPr>
              <a:t>Herzlichen Dank für Ihre Aufmerksamkeit!</a:t>
            </a:r>
          </a:p>
          <a:p>
            <a:pPr marL="0" indent="0">
              <a:buNone/>
            </a:pPr>
            <a:r>
              <a:rPr lang="de-DE" dirty="0"/>
              <a:t>Wir wünschen Ihnen für die Entscheidungsfindung alles Gute!</a:t>
            </a:r>
          </a:p>
        </p:txBody>
      </p:sp>
      <p:pic>
        <p:nvPicPr>
          <p:cNvPr id="3" name="Grafik 2">
            <a:extLst>
              <a:ext uri="{FF2B5EF4-FFF2-40B4-BE49-F238E27FC236}">
                <a16:creationId xmlns:a16="http://schemas.microsoft.com/office/drawing/2014/main" id="{6AFCAFB8-97C6-445D-B827-E0DD77464340}"/>
              </a:ext>
            </a:extLst>
          </p:cNvPr>
          <p:cNvPicPr>
            <a:picLocks noChangeAspect="1"/>
          </p:cNvPicPr>
          <p:nvPr/>
        </p:nvPicPr>
        <p:blipFill>
          <a:blip r:embed="rId3"/>
          <a:stretch>
            <a:fillRect/>
          </a:stretch>
        </p:blipFill>
        <p:spPr>
          <a:xfrm>
            <a:off x="325316" y="2656522"/>
            <a:ext cx="1252802" cy="1224000"/>
          </a:xfrm>
          <a:prstGeom prst="rect">
            <a:avLst/>
          </a:prstGeom>
        </p:spPr>
      </p:pic>
    </p:spTree>
    <p:extLst>
      <p:ext uri="{BB962C8B-B14F-4D97-AF65-F5344CB8AC3E}">
        <p14:creationId xmlns:p14="http://schemas.microsoft.com/office/powerpoint/2010/main" val="2667838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61703F-7255-314D-99DA-3F36D0138314}"/>
              </a:ext>
            </a:extLst>
          </p:cNvPr>
          <p:cNvSpPr>
            <a:spLocks noGrp="1"/>
          </p:cNvSpPr>
          <p:nvPr>
            <p:ph type="title"/>
          </p:nvPr>
        </p:nvSpPr>
        <p:spPr/>
        <p:txBody>
          <a:bodyPr/>
          <a:lstStyle/>
          <a:p>
            <a:r>
              <a:rPr lang="de-DE" dirty="0"/>
              <a:t>Überblick über die Schulart Gymnasium</a:t>
            </a:r>
          </a:p>
        </p:txBody>
      </p:sp>
      <p:sp>
        <p:nvSpPr>
          <p:cNvPr id="4" name="Inhaltsplatzhalter 3">
            <a:extLst>
              <a:ext uri="{FF2B5EF4-FFF2-40B4-BE49-F238E27FC236}">
                <a16:creationId xmlns:a16="http://schemas.microsoft.com/office/drawing/2014/main" id="{3F00C2CD-3C4C-2A48-BB49-C1B0D9F2DBFE}"/>
              </a:ext>
            </a:extLst>
          </p:cNvPr>
          <p:cNvSpPr>
            <a:spLocks noGrp="1"/>
          </p:cNvSpPr>
          <p:nvPr>
            <p:ph idx="1"/>
          </p:nvPr>
        </p:nvSpPr>
        <p:spPr/>
        <p:txBody>
          <a:bodyPr/>
          <a:lstStyle/>
          <a:p>
            <a:r>
              <a:rPr lang="de-DE" dirty="0"/>
              <a:t>Das Profil der Ausbildung am Gymnasium</a:t>
            </a:r>
          </a:p>
          <a:p>
            <a:r>
              <a:rPr lang="de-DE" dirty="0"/>
              <a:t>Die Ausbildungsstruktur des Gymnasiums</a:t>
            </a:r>
          </a:p>
          <a:p>
            <a:r>
              <a:rPr lang="de-DE" dirty="0"/>
              <a:t>Die Ausbildungsrichtungen der bayerischen Gymnasien</a:t>
            </a:r>
          </a:p>
          <a:p>
            <a:r>
              <a:rPr lang="de-DE" dirty="0"/>
              <a:t>Stundentafel für die Jahrgangsstufen 5-7</a:t>
            </a:r>
          </a:p>
          <a:p>
            <a:r>
              <a:rPr lang="de-DE" dirty="0"/>
              <a:t>Mögliche Fremdsprachenfolgen</a:t>
            </a:r>
          </a:p>
          <a:p>
            <a:r>
              <a:rPr lang="de-DE" dirty="0"/>
              <a:t>Übertritt an das Gymnasium aus Jahrgangsstufe 4</a:t>
            </a:r>
          </a:p>
          <a:p>
            <a:r>
              <a:rPr lang="de-DE" dirty="0"/>
              <a:t>Beratungsmöglichkeiten in der Übertrittsphase</a:t>
            </a:r>
          </a:p>
          <a:p>
            <a:r>
              <a:rPr lang="de-DE" dirty="0"/>
              <a:t>Anregungen zur Entscheidungsfindung</a:t>
            </a:r>
          </a:p>
          <a:p>
            <a:r>
              <a:rPr lang="de-DE" dirty="0"/>
              <a:t>Gymnasien in der Umgebung</a:t>
            </a:r>
          </a:p>
          <a:p>
            <a:r>
              <a:rPr lang="de-DE" dirty="0"/>
              <a:t>Webseite des Bayerischen Kultusministeriums </a:t>
            </a:r>
          </a:p>
        </p:txBody>
      </p:sp>
    </p:spTree>
    <p:extLst>
      <p:ext uri="{BB962C8B-B14F-4D97-AF65-F5344CB8AC3E}">
        <p14:creationId xmlns:p14="http://schemas.microsoft.com/office/powerpoint/2010/main" val="2247233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A98DFF-987F-5046-AA6A-F2311242A761}"/>
              </a:ext>
            </a:extLst>
          </p:cNvPr>
          <p:cNvSpPr>
            <a:spLocks noGrp="1"/>
          </p:cNvSpPr>
          <p:nvPr>
            <p:ph type="title"/>
          </p:nvPr>
        </p:nvSpPr>
        <p:spPr>
          <a:prstGeom prst="rect">
            <a:avLst/>
          </a:prstGeom>
        </p:spPr>
        <p:txBody>
          <a:bodyPr>
            <a:normAutofit/>
          </a:bodyPr>
          <a:lstStyle/>
          <a:p>
            <a:r>
              <a:rPr lang="de-DE" dirty="0"/>
              <a:t>Das Profil der Ausbildung am Gymnasium</a:t>
            </a:r>
          </a:p>
        </p:txBody>
      </p:sp>
      <p:pic>
        <p:nvPicPr>
          <p:cNvPr id="11" name="Inhaltsplatzhalter 10">
            <a:extLst>
              <a:ext uri="{FF2B5EF4-FFF2-40B4-BE49-F238E27FC236}">
                <a16:creationId xmlns:a16="http://schemas.microsoft.com/office/drawing/2014/main" id="{B2C7D924-E56A-F341-BFA1-9A7634ECDBE7}"/>
              </a:ext>
            </a:extLst>
          </p:cNvPr>
          <p:cNvPicPr>
            <a:picLocks noGrp="1" noChangeAspect="1"/>
          </p:cNvPicPr>
          <p:nvPr>
            <p:ph idx="1"/>
          </p:nvPr>
        </p:nvPicPr>
        <p:blipFill>
          <a:blip r:embed="rId2"/>
          <a:stretch>
            <a:fillRect/>
          </a:stretch>
        </p:blipFill>
        <p:spPr>
          <a:xfrm>
            <a:off x="560299" y="1381773"/>
            <a:ext cx="8111088" cy="4376486"/>
          </a:xfrm>
        </p:spPr>
      </p:pic>
    </p:spTree>
    <p:extLst>
      <p:ext uri="{BB962C8B-B14F-4D97-AF65-F5344CB8AC3E}">
        <p14:creationId xmlns:p14="http://schemas.microsoft.com/office/powerpoint/2010/main" val="38308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D176E-6610-1445-8F7A-75DB65396A32}"/>
              </a:ext>
            </a:extLst>
          </p:cNvPr>
          <p:cNvSpPr>
            <a:spLocks noGrp="1"/>
          </p:cNvSpPr>
          <p:nvPr>
            <p:ph type="title"/>
          </p:nvPr>
        </p:nvSpPr>
        <p:spPr/>
        <p:txBody>
          <a:bodyPr/>
          <a:lstStyle/>
          <a:p>
            <a:r>
              <a:rPr lang="de-DE" dirty="0"/>
              <a:t>Die Ausbildungsstruktur des Gymnasiums</a:t>
            </a:r>
          </a:p>
        </p:txBody>
      </p:sp>
      <p:pic>
        <p:nvPicPr>
          <p:cNvPr id="6" name="Inhaltsplatzhalter 5">
            <a:extLst>
              <a:ext uri="{FF2B5EF4-FFF2-40B4-BE49-F238E27FC236}">
                <a16:creationId xmlns:a16="http://schemas.microsoft.com/office/drawing/2014/main" id="{ACF5284A-2213-0E4F-B968-D012FC738604}"/>
              </a:ext>
            </a:extLst>
          </p:cNvPr>
          <p:cNvPicPr>
            <a:picLocks noGrp="1" noChangeAspect="1"/>
          </p:cNvPicPr>
          <p:nvPr>
            <p:ph idx="1"/>
          </p:nvPr>
        </p:nvPicPr>
        <p:blipFill>
          <a:blip r:embed="rId2"/>
          <a:stretch>
            <a:fillRect/>
          </a:stretch>
        </p:blipFill>
        <p:spPr>
          <a:xfrm>
            <a:off x="939909" y="1028706"/>
            <a:ext cx="6344469" cy="5323869"/>
          </a:xfrm>
        </p:spPr>
      </p:pic>
    </p:spTree>
    <p:extLst>
      <p:ext uri="{BB962C8B-B14F-4D97-AF65-F5344CB8AC3E}">
        <p14:creationId xmlns:p14="http://schemas.microsoft.com/office/powerpoint/2010/main" val="395636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1E44B-5726-1E47-92B0-38D5F76F3321}"/>
              </a:ext>
            </a:extLst>
          </p:cNvPr>
          <p:cNvSpPr>
            <a:spLocks noGrp="1"/>
          </p:cNvSpPr>
          <p:nvPr>
            <p:ph type="title"/>
          </p:nvPr>
        </p:nvSpPr>
        <p:spPr>
          <a:xfrm>
            <a:off x="6693254" y="1933119"/>
            <a:ext cx="2219221" cy="2642446"/>
          </a:xfrm>
        </p:spPr>
        <p:txBody>
          <a:bodyPr/>
          <a:lstStyle/>
          <a:p>
            <a:pPr>
              <a:lnSpc>
                <a:spcPct val="100000"/>
              </a:lnSpc>
              <a:spcBef>
                <a:spcPts val="0"/>
              </a:spcBef>
            </a:pPr>
            <a:r>
              <a:rPr lang="de-DE" dirty="0"/>
              <a:t>Die </a:t>
            </a:r>
            <a:r>
              <a:rPr lang="de-DE" b="1" dirty="0"/>
              <a:t>Ausbildungs-richtungen</a:t>
            </a:r>
            <a:br>
              <a:rPr lang="de-DE" dirty="0"/>
            </a:br>
            <a:r>
              <a:rPr lang="de-DE" dirty="0"/>
              <a:t>der</a:t>
            </a:r>
            <a:br>
              <a:rPr lang="de-DE" dirty="0"/>
            </a:br>
            <a:r>
              <a:rPr lang="de-DE" dirty="0"/>
              <a:t>bayerischen Gymnasien</a:t>
            </a:r>
          </a:p>
        </p:txBody>
      </p:sp>
      <p:pic>
        <p:nvPicPr>
          <p:cNvPr id="6" name="Grafik 5">
            <a:extLst>
              <a:ext uri="{FF2B5EF4-FFF2-40B4-BE49-F238E27FC236}">
                <a16:creationId xmlns:a16="http://schemas.microsoft.com/office/drawing/2014/main" id="{40ECD0AA-9B6A-0047-A408-AA3A3217BC8F}"/>
              </a:ext>
            </a:extLst>
          </p:cNvPr>
          <p:cNvPicPr>
            <a:picLocks noChangeAspect="1"/>
          </p:cNvPicPr>
          <p:nvPr/>
        </p:nvPicPr>
        <p:blipFill>
          <a:blip r:embed="rId2"/>
          <a:stretch>
            <a:fillRect/>
          </a:stretch>
        </p:blipFill>
        <p:spPr>
          <a:xfrm>
            <a:off x="313717" y="184936"/>
            <a:ext cx="6256962" cy="6256962"/>
          </a:xfrm>
          <a:prstGeom prst="rect">
            <a:avLst/>
          </a:prstGeom>
        </p:spPr>
      </p:pic>
    </p:spTree>
    <p:extLst>
      <p:ext uri="{BB962C8B-B14F-4D97-AF65-F5344CB8AC3E}">
        <p14:creationId xmlns:p14="http://schemas.microsoft.com/office/powerpoint/2010/main" val="3690061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A675C-5D23-354F-9C56-B6ACC356945C}"/>
              </a:ext>
            </a:extLst>
          </p:cNvPr>
          <p:cNvSpPr>
            <a:spLocks noGrp="1"/>
          </p:cNvSpPr>
          <p:nvPr>
            <p:ph type="title"/>
          </p:nvPr>
        </p:nvSpPr>
        <p:spPr/>
        <p:txBody>
          <a:bodyPr/>
          <a:lstStyle/>
          <a:p>
            <a:r>
              <a:rPr lang="de-DE" dirty="0"/>
              <a:t>Stundentafel für die Jahrgangsstufen 5-7</a:t>
            </a:r>
          </a:p>
        </p:txBody>
      </p:sp>
      <p:graphicFrame>
        <p:nvGraphicFramePr>
          <p:cNvPr id="5" name="Tabelle 5">
            <a:extLst>
              <a:ext uri="{FF2B5EF4-FFF2-40B4-BE49-F238E27FC236}">
                <a16:creationId xmlns:a16="http://schemas.microsoft.com/office/drawing/2014/main" id="{FFDC22DD-9A35-7F46-AEFA-AE766D209097}"/>
              </a:ext>
            </a:extLst>
          </p:cNvPr>
          <p:cNvGraphicFramePr>
            <a:graphicFrameLocks noGrp="1"/>
          </p:cNvGraphicFramePr>
          <p:nvPr>
            <p:extLst>
              <p:ext uri="{D42A27DB-BD31-4B8C-83A1-F6EECF244321}">
                <p14:modId xmlns:p14="http://schemas.microsoft.com/office/powerpoint/2010/main" val="2775195636"/>
              </p:ext>
            </p:extLst>
          </p:nvPr>
        </p:nvGraphicFramePr>
        <p:xfrm>
          <a:off x="560298" y="1107617"/>
          <a:ext cx="5904000" cy="5144632"/>
        </p:xfrm>
        <a:graphic>
          <a:graphicData uri="http://schemas.openxmlformats.org/drawingml/2006/table">
            <a:tbl>
              <a:tblPr firstRow="1" bandRow="1">
                <a:tableStyleId>{93296810-A885-4BE3-A3E7-6D5BEEA58F35}</a:tableStyleId>
              </a:tblPr>
              <a:tblGrid>
                <a:gridCol w="2232000">
                  <a:extLst>
                    <a:ext uri="{9D8B030D-6E8A-4147-A177-3AD203B41FA5}">
                      <a16:colId xmlns:a16="http://schemas.microsoft.com/office/drawing/2014/main" val="3920518384"/>
                    </a:ext>
                  </a:extLst>
                </a:gridCol>
                <a:gridCol w="1224000">
                  <a:extLst>
                    <a:ext uri="{9D8B030D-6E8A-4147-A177-3AD203B41FA5}">
                      <a16:colId xmlns:a16="http://schemas.microsoft.com/office/drawing/2014/main" val="647536860"/>
                    </a:ext>
                  </a:extLst>
                </a:gridCol>
                <a:gridCol w="1224000">
                  <a:extLst>
                    <a:ext uri="{9D8B030D-6E8A-4147-A177-3AD203B41FA5}">
                      <a16:colId xmlns:a16="http://schemas.microsoft.com/office/drawing/2014/main" val="2367312790"/>
                    </a:ext>
                  </a:extLst>
                </a:gridCol>
                <a:gridCol w="1224000">
                  <a:extLst>
                    <a:ext uri="{9D8B030D-6E8A-4147-A177-3AD203B41FA5}">
                      <a16:colId xmlns:a16="http://schemas.microsoft.com/office/drawing/2014/main" val="1162527077"/>
                    </a:ext>
                  </a:extLst>
                </a:gridCol>
              </a:tblGrid>
              <a:tr h="369236">
                <a:tc rowSpan="2">
                  <a:txBody>
                    <a:bodyPr/>
                    <a:lstStyle/>
                    <a:p>
                      <a:r>
                        <a:rPr lang="de-DE" dirty="0"/>
                        <a:t>Fach</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6">
                        <a:lumMod val="75000"/>
                      </a:schemeClr>
                    </a:solidFill>
                  </a:tcPr>
                </a:tc>
                <a:tc gridSpan="3">
                  <a:txBody>
                    <a:bodyPr/>
                    <a:lstStyle/>
                    <a:p>
                      <a:pPr algn="ctr"/>
                      <a:r>
                        <a:rPr lang="de-DE" dirty="0"/>
                        <a:t>Jahrgangsstufe</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endParaRPr lang="de-DE" dirty="0"/>
                    </a:p>
                  </a:txBody>
                  <a:tcPr>
                    <a:lnB w="12700" cap="flat" cmpd="sng" algn="ctr">
                      <a:noFill/>
                      <a:prstDash val="solid"/>
                      <a:round/>
                      <a:headEnd type="none" w="med" len="med"/>
                      <a:tailEnd type="none" w="med" len="med"/>
                    </a:lnB>
                    <a:solidFill>
                      <a:schemeClr val="accent6">
                        <a:lumMod val="75000"/>
                      </a:schemeClr>
                    </a:solidFill>
                  </a:tcPr>
                </a:tc>
                <a:tc hMerge="1">
                  <a:txBody>
                    <a:bodyPr/>
                    <a:lstStyle/>
                    <a:p>
                      <a:endParaRPr lang="de-DE" dirty="0"/>
                    </a:p>
                  </a:txBody>
                  <a:tcPr>
                    <a:lnB w="12700" cap="flat" cmpd="sng" algn="ctr">
                      <a:no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019490102"/>
                  </a:ext>
                </a:extLst>
              </a:tr>
              <a:tr h="369236">
                <a:tc vMerge="1">
                  <a:txBody>
                    <a:bodyPr/>
                    <a:lstStyle/>
                    <a:p>
                      <a:endParaRPr lang="de-DE"/>
                    </a:p>
                  </a:txBody>
                  <a:tcPr/>
                </a:tc>
                <a:tc>
                  <a:txBody>
                    <a:bodyPr/>
                    <a:lstStyle/>
                    <a:p>
                      <a:pPr algn="ctr"/>
                      <a:r>
                        <a:rPr lang="de-DE" b="1" dirty="0">
                          <a:solidFill>
                            <a:schemeClr val="bg1"/>
                          </a:solidFill>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de-DE" b="1" dirty="0">
                          <a:solidFill>
                            <a:schemeClr val="bg1"/>
                          </a:solidFill>
                        </a:rPr>
                        <a:t>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de-DE" b="1" dirty="0">
                          <a:solidFill>
                            <a:schemeClr val="bg1"/>
                          </a:solidFill>
                        </a:rPr>
                        <a:t>7</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727137377"/>
                  </a:ext>
                </a:extLst>
              </a:tr>
              <a:tr h="324000">
                <a:tc>
                  <a:txBody>
                    <a:bodyPr/>
                    <a:lstStyle/>
                    <a:p>
                      <a:pPr algn="r"/>
                      <a:r>
                        <a:rPr lang="de-DE" sz="1400" dirty="0">
                          <a:ln>
                            <a:noFill/>
                          </a:ln>
                          <a:solidFill>
                            <a:schemeClr val="tx1"/>
                          </a:solidFill>
                        </a:rPr>
                        <a:t>Religion/Ethik/Islam. Unt.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D1FE"/>
                    </a:solidFill>
                  </a:tcPr>
                </a:tc>
                <a:tc>
                  <a:txBody>
                    <a:bodyPr/>
                    <a:lstStyle/>
                    <a:p>
                      <a:pPr algn="ctr"/>
                      <a:r>
                        <a:rPr lang="de-DE" sz="1400" b="1" dirty="0">
                          <a:ln>
                            <a:noFill/>
                          </a:ln>
                          <a:solidFill>
                            <a:schemeClr val="tx1"/>
                          </a:solidFill>
                        </a:rPr>
                        <a:t>2</a:t>
                      </a:r>
                    </a:p>
                  </a:txBody>
                  <a:tcP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de-DE" sz="1400" b="1" dirty="0">
                          <a:ln>
                            <a:noFill/>
                          </a:ln>
                          <a:solidFill>
                            <a:schemeClr val="tx1"/>
                          </a:solidFill>
                        </a:rPr>
                        <a:t>2</a:t>
                      </a:r>
                    </a:p>
                  </a:txBody>
                  <a:tcP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de-DE" sz="1400" b="1" dirty="0">
                          <a:ln>
                            <a:noFill/>
                          </a:ln>
                          <a:solidFill>
                            <a:schemeClr val="tx1"/>
                          </a:solidFill>
                        </a:rPr>
                        <a:t>2</a:t>
                      </a:r>
                    </a:p>
                  </a:txBody>
                  <a:tcP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19238641"/>
                  </a:ext>
                </a:extLst>
              </a:tr>
              <a:tr h="324000">
                <a:tc>
                  <a:txBody>
                    <a:bodyPr/>
                    <a:lstStyle/>
                    <a:p>
                      <a:pPr algn="r"/>
                      <a:r>
                        <a:rPr lang="de-DE" sz="1400" dirty="0">
                          <a:ln>
                            <a:noFill/>
                          </a:ln>
                          <a:solidFill>
                            <a:schemeClr val="tx1"/>
                          </a:solidFill>
                        </a:rPr>
                        <a:t>Deutsch</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D1FE"/>
                    </a:solidFill>
                  </a:tcPr>
                </a:tc>
                <a:tc>
                  <a:txBody>
                    <a:bodyPr/>
                    <a:lstStyle/>
                    <a:p>
                      <a:pPr algn="ctr"/>
                      <a:r>
                        <a:rPr lang="de-DE" sz="1400" b="1" dirty="0">
                          <a:ln>
                            <a:noFill/>
                          </a:ln>
                          <a:solidFill>
                            <a:schemeClr val="tx1"/>
                          </a:solidFill>
                        </a:rPr>
                        <a:t>5</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de-DE" sz="1400" b="1" dirty="0">
                          <a:ln>
                            <a:noFill/>
                          </a:ln>
                          <a:solidFill>
                            <a:schemeClr val="tx1"/>
                          </a:solidFill>
                        </a:rPr>
                        <a:t>4</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de-DE" sz="1400" b="1" dirty="0">
                          <a:ln>
                            <a:noFill/>
                          </a:ln>
                          <a:solidFill>
                            <a:schemeClr val="tx1"/>
                          </a:solidFill>
                        </a:rPr>
                        <a:t>4</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92408324"/>
                  </a:ext>
                </a:extLst>
              </a:tr>
              <a:tr h="324000">
                <a:tc>
                  <a:txBody>
                    <a:bodyPr/>
                    <a:lstStyle/>
                    <a:p>
                      <a:pPr algn="r"/>
                      <a:r>
                        <a:rPr lang="de-DE" sz="1400" dirty="0">
                          <a:ln>
                            <a:noFill/>
                          </a:ln>
                          <a:solidFill>
                            <a:schemeClr val="tx1"/>
                          </a:solidFill>
                        </a:rPr>
                        <a:t>1. Fremdsprache</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D1FE"/>
                    </a:solidFill>
                  </a:tcPr>
                </a:tc>
                <a:tc>
                  <a:txBody>
                    <a:bodyPr/>
                    <a:lstStyle/>
                    <a:p>
                      <a:pPr algn="ctr"/>
                      <a:r>
                        <a:rPr lang="de-DE" sz="1400" b="1" dirty="0">
                          <a:ln>
                            <a:noFill/>
                          </a:ln>
                          <a:solidFill>
                            <a:schemeClr val="tx1"/>
                          </a:solidFill>
                        </a:rPr>
                        <a:t>5</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de-DE" sz="1400" b="1" dirty="0">
                          <a:ln>
                            <a:noFill/>
                          </a:ln>
                          <a:solidFill>
                            <a:schemeClr val="tx1"/>
                          </a:solidFill>
                        </a:rPr>
                        <a:t>4</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de-DE" sz="1400" b="1" dirty="0">
                          <a:ln>
                            <a:noFill/>
                          </a:ln>
                          <a:solidFill>
                            <a:schemeClr val="tx1"/>
                          </a:solidFill>
                        </a:rPr>
                        <a:t>4</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94602239"/>
                  </a:ext>
                </a:extLst>
              </a:tr>
              <a:tr h="324000">
                <a:tc>
                  <a:txBody>
                    <a:bodyPr/>
                    <a:lstStyle/>
                    <a:p>
                      <a:pPr algn="r"/>
                      <a:r>
                        <a:rPr lang="de-DE" sz="1400" dirty="0">
                          <a:ln>
                            <a:noFill/>
                          </a:ln>
                          <a:solidFill>
                            <a:schemeClr val="tx1"/>
                          </a:solidFill>
                        </a:rPr>
                        <a:t>2. Fremdsprache</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D1FE"/>
                    </a:solidFill>
                  </a:tcPr>
                </a:tc>
                <a:tc>
                  <a:txBody>
                    <a:bodyPr/>
                    <a:lstStyle/>
                    <a:p>
                      <a:pPr algn="ctr"/>
                      <a:endParaRPr lang="de-DE" sz="1400" b="1" dirty="0">
                        <a:ln>
                          <a:noFill/>
                        </a:ln>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de-DE" sz="1400" b="1" dirty="0">
                          <a:ln>
                            <a:noFill/>
                          </a:ln>
                          <a:solidFill>
                            <a:schemeClr val="tx1"/>
                          </a:solidFill>
                        </a:rPr>
                        <a:t>4</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de-DE" sz="1400" b="1" dirty="0">
                          <a:ln>
                            <a:noFill/>
                          </a:ln>
                          <a:solidFill>
                            <a:schemeClr val="tx1"/>
                          </a:solidFill>
                        </a:rPr>
                        <a:t>4</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6816001"/>
                  </a:ext>
                </a:extLst>
              </a:tr>
              <a:tr h="324000">
                <a:tc>
                  <a:txBody>
                    <a:bodyPr/>
                    <a:lstStyle/>
                    <a:p>
                      <a:pPr algn="r"/>
                      <a:r>
                        <a:rPr lang="de-DE" sz="1400" dirty="0">
                          <a:solidFill>
                            <a:schemeClr val="tx1"/>
                          </a:solidFill>
                        </a:rPr>
                        <a:t>Mathematik</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D1FE"/>
                    </a:solidFill>
                  </a:tcPr>
                </a:tc>
                <a:tc>
                  <a:txBody>
                    <a:bodyPr/>
                    <a:lstStyle/>
                    <a:p>
                      <a:pPr algn="ctr"/>
                      <a:r>
                        <a:rPr lang="de-DE" sz="1400" b="1" dirty="0">
                          <a:ln>
                            <a:noFill/>
                          </a:ln>
                          <a:solidFill>
                            <a:schemeClr val="tx1"/>
                          </a:solidFill>
                        </a:rPr>
                        <a:t>4</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de-DE" sz="1400" b="1" dirty="0">
                          <a:ln>
                            <a:noFill/>
                          </a:ln>
                          <a:solidFill>
                            <a:schemeClr val="tx1"/>
                          </a:solidFill>
                        </a:rPr>
                        <a:t>4</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de-DE" sz="1400" b="1" dirty="0">
                          <a:ln>
                            <a:noFill/>
                          </a:ln>
                          <a:solidFill>
                            <a:schemeClr val="tx1"/>
                          </a:solidFill>
                        </a:rPr>
                        <a:t>4</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7218558"/>
                  </a:ext>
                </a:extLst>
              </a:tr>
              <a:tr h="324000">
                <a:tc>
                  <a:txBody>
                    <a:bodyPr/>
                    <a:lstStyle/>
                    <a:p>
                      <a:pPr algn="r"/>
                      <a:r>
                        <a:rPr lang="de-DE" sz="1400" dirty="0">
                          <a:solidFill>
                            <a:schemeClr val="tx1"/>
                          </a:solidFill>
                        </a:rPr>
                        <a:t>Natur &amp; Technik</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D1FE"/>
                    </a:solidFill>
                  </a:tcPr>
                </a:tc>
                <a:tc>
                  <a:txBody>
                    <a:bodyPr/>
                    <a:lstStyle/>
                    <a:p>
                      <a:pPr algn="ctr"/>
                      <a:r>
                        <a:rPr lang="de-DE" sz="1400" b="1" dirty="0">
                          <a:ln>
                            <a:noFill/>
                          </a:ln>
                          <a:solidFill>
                            <a:schemeClr val="tx1"/>
                          </a:solidFill>
                        </a:rPr>
                        <a:t>3</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de-DE" sz="1400" b="1" dirty="0">
                          <a:ln>
                            <a:noFill/>
                          </a:ln>
                          <a:solidFill>
                            <a:schemeClr val="tx1"/>
                          </a:solidFill>
                        </a:rPr>
                        <a:t>3</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de-DE" sz="1400" b="1" dirty="0">
                          <a:ln>
                            <a:noFill/>
                          </a:ln>
                          <a:solidFill>
                            <a:schemeClr val="tx1"/>
                          </a:solidFill>
                        </a:rPr>
                        <a:t>2</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38051370"/>
                  </a:ext>
                </a:extLst>
              </a:tr>
              <a:tr h="324000">
                <a:tc>
                  <a:txBody>
                    <a:bodyPr/>
                    <a:lstStyle/>
                    <a:p>
                      <a:pPr algn="r"/>
                      <a:r>
                        <a:rPr lang="de-DE" sz="1400" dirty="0">
                          <a:solidFill>
                            <a:schemeClr val="tx1"/>
                          </a:solidFill>
                        </a:rPr>
                        <a:t>Geschichte</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D1FE"/>
                    </a:solidFill>
                  </a:tcPr>
                </a:tc>
                <a:tc>
                  <a:txBody>
                    <a:bodyPr/>
                    <a:lstStyle/>
                    <a:p>
                      <a:pPr algn="ctr"/>
                      <a:endParaRPr lang="de-DE" sz="1400" b="1" dirty="0">
                        <a:ln>
                          <a:noFill/>
                        </a:ln>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de-DE" sz="1400" b="1" dirty="0">
                          <a:ln>
                            <a:noFill/>
                          </a:ln>
                          <a:solidFill>
                            <a:schemeClr val="tx1"/>
                          </a:solidFill>
                        </a:rPr>
                        <a:t>2</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de-DE" sz="1400" b="1" dirty="0">
                          <a:ln>
                            <a:noFill/>
                          </a:ln>
                          <a:solidFill>
                            <a:schemeClr val="tx1"/>
                          </a:solidFill>
                        </a:rPr>
                        <a:t>2</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7233270"/>
                  </a:ext>
                </a:extLst>
              </a:tr>
              <a:tr h="324000">
                <a:tc>
                  <a:txBody>
                    <a:bodyPr/>
                    <a:lstStyle/>
                    <a:p>
                      <a:pPr algn="r"/>
                      <a:r>
                        <a:rPr lang="de-DE" sz="1400" dirty="0">
                          <a:solidFill>
                            <a:schemeClr val="tx1"/>
                          </a:solidFill>
                        </a:rPr>
                        <a:t>Geografie</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D1FE"/>
                    </a:solidFill>
                  </a:tcPr>
                </a:tc>
                <a:tc>
                  <a:txBody>
                    <a:bodyPr/>
                    <a:lstStyle/>
                    <a:p>
                      <a:pPr algn="ctr"/>
                      <a:r>
                        <a:rPr lang="de-DE" sz="1400" b="1" dirty="0">
                          <a:ln>
                            <a:noFill/>
                          </a:ln>
                          <a:solidFill>
                            <a:schemeClr val="tx1"/>
                          </a:solidFill>
                        </a:rPr>
                        <a:t>2</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de-DE" sz="1400" b="1" dirty="0">
                        <a:ln>
                          <a:noFill/>
                        </a:ln>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de-DE" sz="1400" b="1" dirty="0">
                          <a:ln>
                            <a:noFill/>
                          </a:ln>
                          <a:solidFill>
                            <a:schemeClr val="tx1"/>
                          </a:solidFill>
                        </a:rPr>
                        <a:t>2</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39196948"/>
                  </a:ext>
                </a:extLst>
              </a:tr>
              <a:tr h="324000">
                <a:tc>
                  <a:txBody>
                    <a:bodyPr/>
                    <a:lstStyle/>
                    <a:p>
                      <a:pPr algn="r"/>
                      <a:r>
                        <a:rPr lang="de-DE" sz="1400" dirty="0">
                          <a:solidFill>
                            <a:schemeClr val="tx1"/>
                          </a:solidFill>
                        </a:rPr>
                        <a:t>Kunst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D1FE"/>
                    </a:solidFill>
                  </a:tcPr>
                </a:tc>
                <a:tc>
                  <a:txBody>
                    <a:bodyPr/>
                    <a:lstStyle/>
                    <a:p>
                      <a:pPr algn="ctr"/>
                      <a:r>
                        <a:rPr lang="de-DE" sz="1400" b="1" dirty="0">
                          <a:ln>
                            <a:noFill/>
                          </a:ln>
                          <a:solidFill>
                            <a:schemeClr val="tx1"/>
                          </a:solidFill>
                        </a:rPr>
                        <a:t>2</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de-DE" sz="1400" b="1" dirty="0">
                          <a:ln>
                            <a:noFill/>
                          </a:ln>
                          <a:solidFill>
                            <a:schemeClr val="tx1"/>
                          </a:solidFill>
                        </a:rPr>
                        <a:t>2</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de-DE" sz="1400" b="1" dirty="0">
                          <a:ln>
                            <a:noFill/>
                          </a:ln>
                          <a:solidFill>
                            <a:schemeClr val="tx1"/>
                          </a:solidFill>
                        </a:rPr>
                        <a:t>2</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2379073"/>
                  </a:ext>
                </a:extLst>
              </a:tr>
              <a:tr h="324000">
                <a:tc>
                  <a:txBody>
                    <a:bodyPr/>
                    <a:lstStyle/>
                    <a:p>
                      <a:pPr algn="r"/>
                      <a:r>
                        <a:rPr lang="de-DE" sz="1400" dirty="0">
                          <a:solidFill>
                            <a:schemeClr val="tx1"/>
                          </a:solidFill>
                        </a:rPr>
                        <a:t>Musik</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D1FE"/>
                    </a:solidFill>
                  </a:tcPr>
                </a:tc>
                <a:tc>
                  <a:txBody>
                    <a:bodyPr/>
                    <a:lstStyle/>
                    <a:p>
                      <a:pPr algn="ctr"/>
                      <a:r>
                        <a:rPr lang="de-DE" sz="1400" b="1" dirty="0">
                          <a:ln>
                            <a:noFill/>
                          </a:ln>
                          <a:solidFill>
                            <a:schemeClr val="tx1"/>
                          </a:solidFill>
                        </a:rPr>
                        <a:t>2</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de-DE" sz="1400" b="1" dirty="0">
                          <a:ln>
                            <a:noFill/>
                          </a:ln>
                          <a:solidFill>
                            <a:schemeClr val="tx1"/>
                          </a:solidFill>
                        </a:rPr>
                        <a:t>2</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de-DE" sz="1400" b="1" dirty="0">
                          <a:ln>
                            <a:noFill/>
                          </a:ln>
                          <a:solidFill>
                            <a:schemeClr val="tx1"/>
                          </a:solidFill>
                        </a:rPr>
                        <a:t>2</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6022259"/>
                  </a:ext>
                </a:extLst>
              </a:tr>
              <a:tr h="324000">
                <a:tc>
                  <a:txBody>
                    <a:bodyPr/>
                    <a:lstStyle/>
                    <a:p>
                      <a:pPr algn="r"/>
                      <a:r>
                        <a:rPr lang="de-DE" sz="1400" dirty="0">
                          <a:solidFill>
                            <a:schemeClr val="tx1"/>
                          </a:solidFill>
                        </a:rPr>
                        <a:t>Sport </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D1FE"/>
                    </a:solidFill>
                  </a:tcPr>
                </a:tc>
                <a:tc gridSpan="3">
                  <a:txBody>
                    <a:bodyPr/>
                    <a:lstStyle/>
                    <a:p>
                      <a:pPr algn="ctr"/>
                      <a:r>
                        <a:rPr lang="de-DE" sz="1400" b="1" dirty="0">
                          <a:ln>
                            <a:noFill/>
                          </a:ln>
                          <a:solidFill>
                            <a:schemeClr val="tx1"/>
                          </a:solidFill>
                        </a:rPr>
                        <a:t>je 2</a:t>
                      </a:r>
                      <a:r>
                        <a:rPr lang="de-DE" sz="1400" dirty="0">
                          <a:ln>
                            <a:noFill/>
                          </a:ln>
                          <a:solidFill>
                            <a:schemeClr val="tx1"/>
                          </a:solidFill>
                        </a:rPr>
                        <a:t> St. (+3 Std. in Klassen 5-7)</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r>
                        <a:rPr lang="de-DE" sz="1400" dirty="0">
                          <a:ln>
                            <a:noFill/>
                          </a:ln>
                          <a:solidFill>
                            <a:schemeClr val="tx1"/>
                          </a:solidFill>
                        </a:rPr>
                        <a:t>2</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algn="ctr"/>
                      <a:r>
                        <a:rPr lang="de-DE" sz="1400" dirty="0">
                          <a:ln>
                            <a:noFill/>
                          </a:ln>
                          <a:solidFill>
                            <a:schemeClr val="tx1"/>
                          </a:solidFill>
                        </a:rPr>
                        <a:t>2</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30538836"/>
                  </a:ext>
                </a:extLst>
              </a:tr>
              <a:tr h="324000">
                <a:tc>
                  <a:txBody>
                    <a:bodyPr/>
                    <a:lstStyle/>
                    <a:p>
                      <a:pPr algn="r"/>
                      <a:r>
                        <a:rPr lang="de-DE" sz="1400" dirty="0">
                          <a:solidFill>
                            <a:schemeClr val="tx1"/>
                          </a:solidFill>
                        </a:rPr>
                        <a:t>Intensivierungsstunden</a:t>
                      </a:r>
                    </a:p>
                  </a:txBody>
                  <a:tcPr anchor="ctr">
                    <a:lnT w="12700" cap="flat" cmpd="sng" algn="ctr">
                      <a:solidFill>
                        <a:schemeClr val="bg1"/>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A7D1FE"/>
                    </a:solidFill>
                  </a:tcPr>
                </a:tc>
                <a:tc gridSpan="3">
                  <a:txBody>
                    <a:bodyPr/>
                    <a:lstStyle/>
                    <a:p>
                      <a:pPr algn="ctr"/>
                      <a:r>
                        <a:rPr lang="de-DE" sz="1400" b="1" dirty="0">
                          <a:ln>
                            <a:noFill/>
                          </a:ln>
                          <a:solidFill>
                            <a:schemeClr val="tx1"/>
                          </a:solidFill>
                        </a:rPr>
                        <a:t>3 Std.</a:t>
                      </a:r>
                      <a:r>
                        <a:rPr lang="de-DE" sz="1400" dirty="0">
                          <a:ln>
                            <a:noFill/>
                          </a:ln>
                          <a:solidFill>
                            <a:schemeClr val="tx1"/>
                          </a:solidFill>
                        </a:rPr>
                        <a:t> verpflichtend (+ evtl. freiwillige)</a:t>
                      </a:r>
                    </a:p>
                  </a:txBody>
                  <a:tcPr>
                    <a:lnT w="12700" cap="flat" cmpd="sng" algn="ctr">
                      <a:solidFill>
                        <a:schemeClr val="bg1">
                          <a:lumMod val="7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solidFill>
                  </a:tcPr>
                </a:tc>
                <a:tc hMerge="1">
                  <a:txBody>
                    <a:bodyPr/>
                    <a:lstStyle/>
                    <a:p>
                      <a:pPr algn="ctr"/>
                      <a:endParaRPr lang="de-DE" sz="1400" dirty="0">
                        <a:ln>
                          <a:noFill/>
                        </a:ln>
                        <a:solidFill>
                          <a:schemeClr val="tx1"/>
                        </a:solidFill>
                      </a:endParaRPr>
                    </a:p>
                  </a:txBody>
                  <a:tcPr>
                    <a:lnT w="12700" cap="flat" cmpd="sng" algn="ctr">
                      <a:solidFill>
                        <a:schemeClr val="bg1">
                          <a:lumMod val="7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hMerge="1">
                  <a:txBody>
                    <a:bodyPr/>
                    <a:lstStyle/>
                    <a:p>
                      <a:pPr algn="ctr"/>
                      <a:endParaRPr lang="de-DE" sz="1400" dirty="0">
                        <a:ln>
                          <a:noFill/>
                        </a:ln>
                        <a:solidFill>
                          <a:schemeClr val="tx1"/>
                        </a:solidFill>
                      </a:endParaRPr>
                    </a:p>
                  </a:txBody>
                  <a:tcPr>
                    <a:lnT w="12700" cap="flat" cmpd="sng" algn="ctr">
                      <a:solidFill>
                        <a:schemeClr val="bg1">
                          <a:lumMod val="7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47168224"/>
                  </a:ext>
                </a:extLst>
              </a:tr>
              <a:tr h="324000">
                <a:tc>
                  <a:txBody>
                    <a:bodyPr/>
                    <a:lstStyle/>
                    <a:p>
                      <a:pPr algn="r"/>
                      <a:r>
                        <a:rPr lang="de-DE" sz="1400" b="1" dirty="0">
                          <a:solidFill>
                            <a:schemeClr val="tx1"/>
                          </a:solidFill>
                        </a:rPr>
                        <a:t>Gesamtstundenzahl</a:t>
                      </a:r>
                    </a:p>
                  </a:txBody>
                  <a:tcPr anchor="ctr">
                    <a:lnT w="9525" cap="flat" cmpd="sng" algn="ctr">
                      <a:solidFill>
                        <a:schemeClr val="tx1">
                          <a:lumMod val="75000"/>
                          <a:lumOff val="2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7D1FE"/>
                    </a:solidFill>
                  </a:tcPr>
                </a:tc>
                <a:tc>
                  <a:txBody>
                    <a:bodyPr/>
                    <a:lstStyle/>
                    <a:p>
                      <a:pPr algn="ctr"/>
                      <a:r>
                        <a:rPr lang="de-DE" sz="1400" b="1" dirty="0">
                          <a:ln>
                            <a:noFill/>
                          </a:ln>
                          <a:solidFill>
                            <a:schemeClr val="tx1"/>
                          </a:solidFill>
                        </a:rPr>
                        <a:t>30</a:t>
                      </a:r>
                      <a:br>
                        <a:rPr lang="de-DE" sz="1400" dirty="0">
                          <a:ln>
                            <a:noFill/>
                          </a:ln>
                          <a:solidFill>
                            <a:schemeClr val="tx1"/>
                          </a:solidFill>
                        </a:rPr>
                      </a:br>
                      <a:r>
                        <a:rPr lang="de-DE" sz="1400" dirty="0">
                          <a:ln>
                            <a:noFill/>
                          </a:ln>
                          <a:solidFill>
                            <a:schemeClr val="tx1"/>
                          </a:solidFill>
                        </a:rPr>
                        <a:t>(+ 1 bis 2 Std.)</a:t>
                      </a:r>
                    </a:p>
                  </a:txBody>
                  <a:tcPr>
                    <a:lnT w="9525"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ln>
                            <a:noFill/>
                          </a:ln>
                          <a:solidFill>
                            <a:schemeClr val="tx1"/>
                          </a:solidFill>
                        </a:rPr>
                        <a:t>30</a:t>
                      </a:r>
                      <a:br>
                        <a:rPr lang="de-DE" sz="1400" dirty="0">
                          <a:ln>
                            <a:noFill/>
                          </a:ln>
                          <a:solidFill>
                            <a:schemeClr val="tx1"/>
                          </a:solidFill>
                        </a:rPr>
                      </a:br>
                      <a:r>
                        <a:rPr lang="de-DE" sz="1400" dirty="0">
                          <a:ln>
                            <a:noFill/>
                          </a:ln>
                          <a:solidFill>
                            <a:schemeClr val="tx1"/>
                          </a:solidFill>
                        </a:rPr>
                        <a:t>(+ 1 bis 2 Std.)</a:t>
                      </a:r>
                    </a:p>
                  </a:txBody>
                  <a:tcPr>
                    <a:lnT w="9525"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ln>
                            <a:noFill/>
                          </a:ln>
                          <a:solidFill>
                            <a:schemeClr val="tx1"/>
                          </a:solidFill>
                        </a:rPr>
                        <a:t>30</a:t>
                      </a:r>
                      <a:br>
                        <a:rPr lang="de-DE" sz="1400" dirty="0">
                          <a:ln>
                            <a:noFill/>
                          </a:ln>
                          <a:solidFill>
                            <a:schemeClr val="tx1"/>
                          </a:solidFill>
                        </a:rPr>
                      </a:br>
                      <a:r>
                        <a:rPr lang="de-DE" sz="1400" dirty="0">
                          <a:ln>
                            <a:noFill/>
                          </a:ln>
                          <a:solidFill>
                            <a:schemeClr val="tx1"/>
                          </a:solidFill>
                        </a:rPr>
                        <a:t>(+ 1 bis 2 Std.)</a:t>
                      </a:r>
                    </a:p>
                  </a:txBody>
                  <a:tcPr>
                    <a:lnT w="9525"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094634432"/>
                  </a:ext>
                </a:extLst>
              </a:tr>
            </a:tbl>
          </a:graphicData>
        </a:graphic>
      </p:graphicFrame>
    </p:spTree>
    <p:extLst>
      <p:ext uri="{BB962C8B-B14F-4D97-AF65-F5344CB8AC3E}">
        <p14:creationId xmlns:p14="http://schemas.microsoft.com/office/powerpoint/2010/main" val="154771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45A68-93D1-234A-AE8A-E743EC2D1C87}"/>
              </a:ext>
            </a:extLst>
          </p:cNvPr>
          <p:cNvSpPr>
            <a:spLocks noGrp="1"/>
          </p:cNvSpPr>
          <p:nvPr>
            <p:ph type="title"/>
          </p:nvPr>
        </p:nvSpPr>
        <p:spPr/>
        <p:txBody>
          <a:bodyPr/>
          <a:lstStyle/>
          <a:p>
            <a:r>
              <a:rPr lang="de-DE" dirty="0"/>
              <a:t>Mögliche Fremdsprachenfolgen</a:t>
            </a:r>
          </a:p>
        </p:txBody>
      </p:sp>
      <p:sp>
        <p:nvSpPr>
          <p:cNvPr id="4" name="Inhaltsplatzhalter 3">
            <a:extLst>
              <a:ext uri="{FF2B5EF4-FFF2-40B4-BE49-F238E27FC236}">
                <a16:creationId xmlns:a16="http://schemas.microsoft.com/office/drawing/2014/main" id="{FDA4046B-8B11-4B46-8396-E48930AF9D19}"/>
              </a:ext>
            </a:extLst>
          </p:cNvPr>
          <p:cNvSpPr>
            <a:spLocks noGrp="1"/>
          </p:cNvSpPr>
          <p:nvPr>
            <p:ph idx="1"/>
          </p:nvPr>
        </p:nvSpPr>
        <p:spPr/>
        <p:txBody>
          <a:bodyPr/>
          <a:lstStyle/>
          <a:p>
            <a:r>
              <a:rPr lang="de-DE" b="1" dirty="0"/>
              <a:t>1. Fremdsprache </a:t>
            </a:r>
            <a:r>
              <a:rPr lang="de-DE" dirty="0"/>
              <a:t>(ab Jahrgangsstufe 5): Englisch/Latein/Französisch</a:t>
            </a:r>
          </a:p>
          <a:p>
            <a:r>
              <a:rPr lang="de-DE" b="1" dirty="0"/>
              <a:t>2. Fremdsprache</a:t>
            </a:r>
            <a:r>
              <a:rPr lang="de-DE" dirty="0"/>
              <a:t> (ab Jahrgangsstufe 6): Französisch/Latein/Englisch</a:t>
            </a:r>
          </a:p>
          <a:p>
            <a:r>
              <a:rPr lang="de-DE" b="1" dirty="0"/>
              <a:t>3. Fremdsprache </a:t>
            </a:r>
            <a:r>
              <a:rPr lang="de-DE" dirty="0"/>
              <a:t>(nur humanistisches und sprachliches Gymnasium)</a:t>
            </a:r>
          </a:p>
          <a:p>
            <a:pPr lvl="1"/>
            <a:r>
              <a:rPr lang="de-DE" dirty="0">
                <a:solidFill>
                  <a:srgbClr val="00B98E"/>
                </a:solidFill>
              </a:rPr>
              <a:t>Humanistisches Gymnasium</a:t>
            </a:r>
            <a:r>
              <a:rPr lang="de-DE" dirty="0"/>
              <a:t>:</a:t>
            </a:r>
            <a:r>
              <a:rPr lang="de-DE" dirty="0">
                <a:solidFill>
                  <a:schemeClr val="accent3">
                    <a:lumMod val="75000"/>
                  </a:schemeClr>
                </a:solidFill>
              </a:rPr>
              <a:t> </a:t>
            </a:r>
            <a:r>
              <a:rPr lang="de-DE" dirty="0"/>
              <a:t>Griechisch ab Jahrgangsstufe 8</a:t>
            </a:r>
          </a:p>
          <a:p>
            <a:pPr lvl="1"/>
            <a:r>
              <a:rPr lang="de-DE" dirty="0">
                <a:solidFill>
                  <a:srgbClr val="00B98E"/>
                </a:solidFill>
              </a:rPr>
              <a:t>Sprachliches Gymnasium</a:t>
            </a:r>
            <a:r>
              <a:rPr lang="de-DE" dirty="0"/>
              <a:t>:</a:t>
            </a:r>
            <a:r>
              <a:rPr lang="de-DE" dirty="0">
                <a:solidFill>
                  <a:schemeClr val="accent3">
                    <a:lumMod val="75000"/>
                  </a:schemeClr>
                </a:solidFill>
              </a:rPr>
              <a:t> </a:t>
            </a:r>
            <a:r>
              <a:rPr lang="de-DE" dirty="0"/>
              <a:t>Französisch, Italienisch, Spanisch, Russisch, Chinesisch ab Jahrgangsstufe 8</a:t>
            </a:r>
          </a:p>
          <a:p>
            <a:r>
              <a:rPr lang="de-DE" b="1" dirty="0"/>
              <a:t>spätbeginnende Fremdsprache</a:t>
            </a:r>
            <a:r>
              <a:rPr lang="de-DE" dirty="0"/>
              <a:t> ab Jahrgangsstufe 11</a:t>
            </a:r>
            <a:br>
              <a:rPr lang="de-DE" dirty="0"/>
            </a:br>
            <a:r>
              <a:rPr lang="de-DE" dirty="0"/>
              <a:t>(Ersatz der 1. oder 2. Fremdsprache nach Angebot der Schule, z. B. durch Spanisch oder Italienisch)</a:t>
            </a:r>
          </a:p>
          <a:p>
            <a:r>
              <a:rPr lang="de-DE" dirty="0"/>
              <a:t>An fast allen Gymnasien können weitere Fremdsprachen im Rahmen des Wahlunterrichts erlernt werden.</a:t>
            </a:r>
          </a:p>
          <a:p>
            <a:endParaRPr lang="de-DE" dirty="0"/>
          </a:p>
          <a:p>
            <a:endParaRPr lang="de-DE" dirty="0"/>
          </a:p>
        </p:txBody>
      </p:sp>
    </p:spTree>
    <p:extLst>
      <p:ext uri="{BB962C8B-B14F-4D97-AF65-F5344CB8AC3E}">
        <p14:creationId xmlns:p14="http://schemas.microsoft.com/office/powerpoint/2010/main" val="404383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43D32-0C72-4443-919A-11B6F42CDB9C}"/>
              </a:ext>
            </a:extLst>
          </p:cNvPr>
          <p:cNvSpPr>
            <a:spLocks noGrp="1"/>
          </p:cNvSpPr>
          <p:nvPr>
            <p:ph type="title"/>
          </p:nvPr>
        </p:nvSpPr>
        <p:spPr>
          <a:xfrm>
            <a:off x="467834" y="265017"/>
            <a:ext cx="6411938" cy="842601"/>
          </a:xfrm>
        </p:spPr>
        <p:txBody>
          <a:bodyPr>
            <a:normAutofit/>
          </a:bodyPr>
          <a:lstStyle/>
          <a:p>
            <a:r>
              <a:rPr lang="de-DE" dirty="0"/>
              <a:t>Übertritt an das Gymnasium aus </a:t>
            </a:r>
            <a:br>
              <a:rPr lang="de-DE" dirty="0"/>
            </a:br>
            <a:r>
              <a:rPr lang="de-DE" dirty="0"/>
              <a:t>Jahrgangsstufe 4</a:t>
            </a:r>
          </a:p>
        </p:txBody>
      </p:sp>
      <p:sp>
        <p:nvSpPr>
          <p:cNvPr id="8" name="Inhaltsplatzhalter 7">
            <a:extLst>
              <a:ext uri="{FF2B5EF4-FFF2-40B4-BE49-F238E27FC236}">
                <a16:creationId xmlns:a16="http://schemas.microsoft.com/office/drawing/2014/main" id="{FEDF09C4-8331-844C-8116-D675B23C0475}"/>
              </a:ext>
            </a:extLst>
          </p:cNvPr>
          <p:cNvSpPr>
            <a:spLocks noGrp="1"/>
          </p:cNvSpPr>
          <p:nvPr>
            <p:ph idx="1"/>
          </p:nvPr>
        </p:nvSpPr>
        <p:spPr>
          <a:xfrm>
            <a:off x="467833" y="5565252"/>
            <a:ext cx="8046000" cy="617838"/>
          </a:xfrm>
        </p:spPr>
        <p:txBody>
          <a:bodyPr/>
          <a:lstStyle/>
          <a:p>
            <a:pPr marL="0" indent="0">
              <a:buNone/>
            </a:pPr>
            <a:r>
              <a:rPr lang="de-DE" sz="1600" dirty="0"/>
              <a:t>(*) Durchschnitt aus Deutsch/Mathematik/Heimat-und Sachunterricht im </a:t>
            </a:r>
            <a:r>
              <a:rPr lang="de-DE" sz="1600" b="1" dirty="0"/>
              <a:t>Übertrittszeugnis</a:t>
            </a:r>
          </a:p>
        </p:txBody>
      </p:sp>
      <p:pic>
        <p:nvPicPr>
          <p:cNvPr id="4" name="Grafik 3">
            <a:extLst>
              <a:ext uri="{FF2B5EF4-FFF2-40B4-BE49-F238E27FC236}">
                <a16:creationId xmlns:a16="http://schemas.microsoft.com/office/drawing/2014/main" id="{B1E3EBD5-515E-DDC2-E3FF-8D4F4CEC01B2}"/>
              </a:ext>
            </a:extLst>
          </p:cNvPr>
          <p:cNvPicPr>
            <a:picLocks noChangeAspect="1"/>
          </p:cNvPicPr>
          <p:nvPr/>
        </p:nvPicPr>
        <p:blipFill>
          <a:blip r:embed="rId2"/>
          <a:stretch>
            <a:fillRect/>
          </a:stretch>
        </p:blipFill>
        <p:spPr>
          <a:xfrm>
            <a:off x="527810" y="1442509"/>
            <a:ext cx="7033970" cy="3896711"/>
          </a:xfrm>
          <a:prstGeom prst="rect">
            <a:avLst/>
          </a:prstGeom>
        </p:spPr>
      </p:pic>
    </p:spTree>
    <p:extLst>
      <p:ext uri="{BB962C8B-B14F-4D97-AF65-F5344CB8AC3E}">
        <p14:creationId xmlns:p14="http://schemas.microsoft.com/office/powerpoint/2010/main" val="113314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AC7E6-6961-44FE-9852-68ED16DA6B1E}"/>
              </a:ext>
            </a:extLst>
          </p:cNvPr>
          <p:cNvSpPr>
            <a:spLocks noGrp="1"/>
          </p:cNvSpPr>
          <p:nvPr>
            <p:ph type="title"/>
          </p:nvPr>
        </p:nvSpPr>
        <p:spPr>
          <a:xfrm>
            <a:off x="467833" y="265017"/>
            <a:ext cx="6488137" cy="842601"/>
          </a:xfrm>
        </p:spPr>
        <p:txBody>
          <a:bodyPr/>
          <a:lstStyle/>
          <a:p>
            <a:r>
              <a:rPr lang="de-DE" dirty="0"/>
              <a:t>Beratungsmöglichkeiten in der </a:t>
            </a:r>
            <a:br>
              <a:rPr lang="de-DE" dirty="0"/>
            </a:br>
            <a:r>
              <a:rPr lang="de-DE" dirty="0"/>
              <a:t>Übertrittsphase</a:t>
            </a:r>
          </a:p>
        </p:txBody>
      </p:sp>
      <p:pic>
        <p:nvPicPr>
          <p:cNvPr id="4" name="Inhaltsplatzhalter 4">
            <a:extLst>
              <a:ext uri="{FF2B5EF4-FFF2-40B4-BE49-F238E27FC236}">
                <a16:creationId xmlns:a16="http://schemas.microsoft.com/office/drawing/2014/main" id="{27EAEBE8-6C34-4B03-A396-4724935FF8E5}"/>
              </a:ext>
            </a:extLst>
          </p:cNvPr>
          <p:cNvPicPr>
            <a:picLocks noGrp="1" noChangeAspect="1"/>
          </p:cNvPicPr>
          <p:nvPr>
            <p:ph idx="1"/>
          </p:nvPr>
        </p:nvPicPr>
        <p:blipFill>
          <a:blip r:embed="rId3"/>
          <a:stretch>
            <a:fillRect/>
          </a:stretch>
        </p:blipFill>
        <p:spPr>
          <a:xfrm>
            <a:off x="537982" y="1582985"/>
            <a:ext cx="6942303" cy="4187964"/>
          </a:xfrm>
        </p:spPr>
      </p:pic>
    </p:spTree>
    <p:extLst>
      <p:ext uri="{BB962C8B-B14F-4D97-AF65-F5344CB8AC3E}">
        <p14:creationId xmlns:p14="http://schemas.microsoft.com/office/powerpoint/2010/main" val="1663302531"/>
      </p:ext>
    </p:extLst>
  </p:cSld>
  <p:clrMapOvr>
    <a:masterClrMapping/>
  </p:clrMapOvr>
</p:sld>
</file>

<file path=ppt/theme/theme1.xml><?xml version="1.0" encoding="utf-8"?>
<a:theme xmlns:a="http://schemas.openxmlformats.org/drawingml/2006/main" name="Seiten mit Text">
  <a:themeElements>
    <a:clrScheme name="Blaugrü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7906A53B-344D-C348-9D9F-F7C8FFB76512}" vid="{084C7B5D-C3C4-A541-B9CF-18041CCC2493}"/>
    </a:ext>
  </a:extLst>
</a:theme>
</file>

<file path=ppt/theme/theme2.xml><?xml version="1.0" encoding="utf-8"?>
<a:theme xmlns:a="http://schemas.openxmlformats.org/drawingml/2006/main" name="Deckblätter">
  <a:themeElements>
    <a:clrScheme name="Blaugrü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b">
        <a:normAutofit/>
      </a:bodyPr>
      <a:lstStyle>
        <a:defPPr algn="l">
          <a:defRPr dirty="0" smtClean="0"/>
        </a:defPPr>
      </a:lstStyle>
    </a:txDef>
  </a:objectDefaults>
  <a:extraClrSchemeLst/>
  <a:extLst>
    <a:ext uri="{05A4C25C-085E-4340-85A3-A5531E510DB2}">
      <thm15:themeFamily xmlns:thm15="http://schemas.microsoft.com/office/thememl/2012/main" name="Präsentation1" id="{7906A53B-344D-C348-9D9F-F7C8FFB76512}" vid="{5C9C2547-3F61-5C4D-8DDE-358A9D230C77}"/>
    </a:ext>
  </a:extLst>
</a:theme>
</file>

<file path=ppt/theme/theme3.xml><?xml version="1.0" encoding="utf-8"?>
<a:theme xmlns:a="http://schemas.openxmlformats.org/drawingml/2006/main" name="Leere Seiten">
  <a:themeElements>
    <a:clrScheme name="Blaugrü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7906A53B-344D-C348-9D9F-F7C8FFB76512}" vid="{B76B6447-90D9-6F47-A5D1-DD9954604B54}"/>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Seiten mit Text</Template>
  <TotalTime>0</TotalTime>
  <Words>854</Words>
  <Application>Microsoft Office PowerPoint</Application>
  <PresentationFormat>Bildschirmpräsentation (4:3)</PresentationFormat>
  <Paragraphs>152</Paragraphs>
  <Slides>16</Slides>
  <Notes>3</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16</vt:i4>
      </vt:variant>
    </vt:vector>
  </HeadingPairs>
  <TitlesOfParts>
    <vt:vector size="23" baseType="lpstr">
      <vt:lpstr>Arial</vt:lpstr>
      <vt:lpstr>Calibri</vt:lpstr>
      <vt:lpstr>Systemschrift Normal</vt:lpstr>
      <vt:lpstr>Times New Roman</vt:lpstr>
      <vt:lpstr>Seiten mit Text</vt:lpstr>
      <vt:lpstr>Deckblätter</vt:lpstr>
      <vt:lpstr>Leere Seiten</vt:lpstr>
      <vt:lpstr>Das Gymnasium</vt:lpstr>
      <vt:lpstr>Überblick über die Schulart Gymnasium</vt:lpstr>
      <vt:lpstr>Das Profil der Ausbildung am Gymnasium</vt:lpstr>
      <vt:lpstr>Die Ausbildungsstruktur des Gymnasiums</vt:lpstr>
      <vt:lpstr>Die Ausbildungs-richtungen der bayerischen Gymnasien</vt:lpstr>
      <vt:lpstr>Stundentafel für die Jahrgangsstufen 5-7</vt:lpstr>
      <vt:lpstr>Mögliche Fremdsprachenfolgen</vt:lpstr>
      <vt:lpstr>Übertritt an das Gymnasium aus  Jahrgangsstufe 4</vt:lpstr>
      <vt:lpstr>Beratungsmöglichkeiten in der  Übertrittsphase</vt:lpstr>
      <vt:lpstr>Anregungen zur Entscheidungsfindung (1)</vt:lpstr>
      <vt:lpstr>Anregungen zur Entscheidungsfindung (2)</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Gymnasium</dc:title>
  <dc:creator>Cronenberg U.</dc:creator>
  <cp:lastModifiedBy>Christoph Bauer</cp:lastModifiedBy>
  <cp:revision>128</cp:revision>
  <cp:lastPrinted>2022-08-05T08:24:48Z</cp:lastPrinted>
  <dcterms:created xsi:type="dcterms:W3CDTF">2022-01-12T12:46:52Z</dcterms:created>
  <dcterms:modified xsi:type="dcterms:W3CDTF">2025-11-24T09:37:16Z</dcterms:modified>
</cp:coreProperties>
</file>