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2" r:id="rId4"/>
    <p:sldId id="260" r:id="rId5"/>
    <p:sldId id="261" r:id="rId6"/>
    <p:sldId id="263"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33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36FC0-16F2-444A-9CAF-9D033DDB4BC4}" type="datetimeFigureOut">
              <a:rPr lang="de-DE" smtClean="0"/>
              <a:t>07.11.2024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FB8DF-6817-40C9-85DE-EE7028ABBEC2}" type="slidenum">
              <a:rPr lang="de-DE" smtClean="0"/>
              <a:t>‹Nr.›</a:t>
            </a:fld>
            <a:endParaRPr lang="de-DE"/>
          </a:p>
        </p:txBody>
      </p:sp>
    </p:spTree>
    <p:extLst>
      <p:ext uri="{BB962C8B-B14F-4D97-AF65-F5344CB8AC3E}">
        <p14:creationId xmlns:p14="http://schemas.microsoft.com/office/powerpoint/2010/main" val="184675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einbildungsweg.d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u="sng" dirty="0"/>
              <a:t>Textvorschlag:</a:t>
            </a:r>
          </a:p>
          <a:p>
            <a:r>
              <a:rPr lang="de-DE" dirty="0"/>
              <a:t>In Bayern gibt es mehr als 6000 Schulen, die in 13 Schularten eingeteilt werden mit unterschiedlichen Schwerpunkten, Anforderungen, Zielen und Geschwindigkeiten. Neben dieser</a:t>
            </a:r>
            <a:r>
              <a:rPr lang="de-DE" baseline="0" dirty="0"/>
              <a:t> </a:t>
            </a:r>
            <a:r>
              <a:rPr lang="de-DE" dirty="0"/>
              <a:t>Vielfalt an Möglichkeiten bieten</a:t>
            </a:r>
            <a:r>
              <a:rPr lang="de-DE" baseline="0" dirty="0"/>
              <a:t> </a:t>
            </a:r>
            <a:r>
              <a:rPr lang="de-DE" dirty="0"/>
              <a:t>sie auch viele Verbindungen untereinander an, so dass Sie in der vierten Klasse für und mit Ihrem Kind das jetzt passende Angebot wählen können und weiterhin alle Türen/Möglichkeiten offenstehen. Ihnen</a:t>
            </a:r>
            <a:r>
              <a:rPr lang="de-DE" baseline="0" dirty="0"/>
              <a:t> dies aufzuzeigen, </a:t>
            </a:r>
            <a:r>
              <a:rPr lang="de-DE" dirty="0"/>
              <a:t>ist Ziel des heutigen Abends. </a:t>
            </a:r>
            <a:br>
              <a:rPr lang="de-DE" dirty="0"/>
            </a:br>
            <a:br>
              <a:rPr lang="de-DE" baseline="0" dirty="0"/>
            </a:br>
            <a:r>
              <a:rPr lang="de-DE" baseline="0" dirty="0"/>
              <a:t>Der große Baukasten mit den 13 Schularten, auf den Sie gerade schauen, wird im Laufe der Schulzeit die dahinterstehende Vielfalt zeigen. Außerdem werden Sie zu gegebener Zeit über anstehende Möglichkeiten noch genauer informiert (Broschüren, Internet).</a:t>
            </a:r>
            <a:br>
              <a:rPr lang="de-DE" baseline="0" dirty="0"/>
            </a:br>
            <a:endParaRPr lang="de-DE" baseline="0" dirty="0"/>
          </a:p>
          <a:p>
            <a:r>
              <a:rPr lang="de-DE" b="1" baseline="0" dirty="0"/>
              <a:t>Die verschiedenen Schularten können zu den gleichen Zielen führen. </a:t>
            </a:r>
            <a:br>
              <a:rPr lang="de-DE" b="1" baseline="0" dirty="0"/>
            </a:br>
            <a:r>
              <a:rPr lang="de-DE" baseline="0" dirty="0"/>
              <a:t>Die vielleicht noch vorhandene Vorstellung „Mittelschule = Mittelschulabschluss“, „Realschule = mittlerer Schulabschluss und Gymnasium ist der einzige Weg zum Abitur“ ist längst überholt. Schon lange spricht man von einer „</a:t>
            </a:r>
            <a:r>
              <a:rPr lang="de-DE" b="1" baseline="0" dirty="0"/>
              <a:t>Entkoppelung der Schulart vom Abschluss</a:t>
            </a:r>
            <a:r>
              <a:rPr lang="de-DE" baseline="0" dirty="0"/>
              <a:t>“. </a:t>
            </a:r>
          </a:p>
          <a:p>
            <a:r>
              <a:rPr lang="de-DE" baseline="0" dirty="0"/>
              <a:t>Überleitung: Die Abschlüsse unseres Schulsystems bauen wie bei einer Treppe aufeinander auf.</a:t>
            </a:r>
          </a:p>
          <a:p>
            <a:r>
              <a:rPr lang="de-DE" baseline="0" dirty="0"/>
              <a:t> </a:t>
            </a:r>
            <a:br>
              <a:rPr lang="de-DE" baseline="0" dirty="0"/>
            </a:br>
            <a:r>
              <a:rPr lang="de-DE" baseline="0" dirty="0"/>
              <a:t> </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D397E-2BEB-43E6-8B38-139E4F452031}"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3310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7141" marR="0" lvl="0" indent="-185765" algn="l" defTabSz="914400" rtl="0" eaLnBrk="1" fontAlgn="auto" latinLnBrk="0" hangingPunct="1">
              <a:lnSpc>
                <a:spcPct val="100000"/>
              </a:lnSpc>
              <a:spcBef>
                <a:spcPct val="0"/>
              </a:spcBef>
              <a:spcAft>
                <a:spcPts val="0"/>
              </a:spcAft>
              <a:buClrTx/>
              <a:buSzTx/>
              <a:buFontTx/>
              <a:buNone/>
              <a:tabLst/>
              <a:defRPr/>
            </a:pPr>
            <a:r>
              <a:rPr lang="de-DE" b="1" u="sng" dirty="0"/>
              <a:t>Textvorschlag (</a:t>
            </a:r>
            <a:r>
              <a:rPr lang="de-DE" u="sng" dirty="0">
                <a:latin typeface="Arial" pitchFamily="34" charset="0"/>
              </a:rPr>
              <a:t>Anmerkungen)</a:t>
            </a:r>
            <a:r>
              <a:rPr lang="de-DE" b="1" u="sng" dirty="0"/>
              <a:t>:</a:t>
            </a:r>
          </a:p>
          <a:p>
            <a:pPr marL="187141" indent="-185765">
              <a:spcBef>
                <a:spcPct val="0"/>
              </a:spcBef>
            </a:pPr>
            <a:r>
              <a:rPr lang="de-DE" sz="1200" dirty="0">
                <a:latin typeface="Arial" charset="0"/>
                <a:cs typeface="Droid Sans Fallback" charset="0"/>
              </a:rPr>
              <a:t>Folgende</a:t>
            </a:r>
            <a:r>
              <a:rPr lang="de-DE" sz="1200" baseline="0" dirty="0">
                <a:latin typeface="Arial" charset="0"/>
                <a:cs typeface="Droid Sans Fallback" charset="0"/>
              </a:rPr>
              <a:t> Wechsel zwischen den Schularten sind mit entsprechenden Voraussetzungen möglich. (Auf die genauen Voraussetzungen muss jetzt noch nicht eingegangen werden)</a:t>
            </a:r>
          </a:p>
          <a:p>
            <a:pPr marL="187141" indent="-185765">
              <a:spcBef>
                <a:spcPct val="0"/>
              </a:spcBef>
            </a:pPr>
            <a:r>
              <a:rPr lang="de-DE" sz="1200" dirty="0">
                <a:latin typeface="Arial" charset="0"/>
                <a:cs typeface="Droid Sans Fallback" charset="0"/>
              </a:rPr>
              <a:t>Hier</a:t>
            </a:r>
            <a:r>
              <a:rPr lang="de-DE" sz="1200" baseline="0" dirty="0">
                <a:latin typeface="Arial" charset="0"/>
                <a:cs typeface="Droid Sans Fallback" charset="0"/>
              </a:rPr>
              <a:t> sind die Möglichkeiten aufgezeigt für Schüler, die in späteren Jahren sich entwickeln und mehr lernen mögen.</a:t>
            </a:r>
          </a:p>
          <a:p>
            <a:pPr marL="187141" indent="-185765">
              <a:spcBef>
                <a:spcPct val="0"/>
              </a:spcBef>
            </a:pPr>
            <a:r>
              <a:rPr lang="de-DE" sz="1200" baseline="0" dirty="0">
                <a:latin typeface="Arial" charset="0"/>
                <a:cs typeface="Droid Sans Fallback" charset="0"/>
              </a:rPr>
              <a:t>Häufig beobachten wir in der Beratung auch, dass eine Schülerin oder ein Schüler an einer bestimmten Schule sich nicht mehr so leicht lernt. Dafür gibt es oft viele Gründe. Auch dann kann eine Veränderung an eine </a:t>
            </a:r>
          </a:p>
          <a:p>
            <a:pPr marL="187141" indent="-185765">
              <a:spcBef>
                <a:spcPct val="0"/>
              </a:spcBef>
            </a:pPr>
            <a:r>
              <a:rPr lang="de-DE" sz="1200" baseline="0" dirty="0">
                <a:latin typeface="Arial" charset="0"/>
                <a:cs typeface="Droid Sans Fallback" charset="0"/>
              </a:rPr>
              <a:t>andere Schulart Abhilfe schaffen. Auch dann ist es wichtig die Gegenwart zu betrachten. Wenn ein Kind in der Schule schon länger leidet oder schlechtere Noten schreibt, leiden sehr oft die Eltern mit. Leiden Sie </a:t>
            </a:r>
          </a:p>
          <a:p>
            <a:pPr marL="187141" indent="-185765">
              <a:spcBef>
                <a:spcPct val="0"/>
              </a:spcBef>
            </a:pPr>
            <a:r>
              <a:rPr lang="de-DE" sz="1200" baseline="0" dirty="0">
                <a:latin typeface="Arial" charset="0"/>
                <a:cs typeface="Droid Sans Fallback" charset="0"/>
              </a:rPr>
              <a:t>nicht zu lange, suchen Sie dann wieder – mithilfe der Klassenlehrkräfte und Beratungsfachkräfte – einen Weg der dann für Ihr Kind wieder geeignet ist. </a:t>
            </a:r>
          </a:p>
          <a:p>
            <a:pPr marL="187141" indent="-185765">
              <a:spcBef>
                <a:spcPct val="0"/>
              </a:spcBef>
            </a:pPr>
            <a:r>
              <a:rPr lang="de-DE" sz="1200" baseline="0" dirty="0">
                <a:latin typeface="Arial" charset="0"/>
                <a:cs typeface="Droid Sans Fallback" charset="0"/>
              </a:rPr>
              <a:t>Der Eintritt in die Regelklasse der Mittelschule ist bis zu Beginn der 9. Klasse problemlos möglich. Bedenken Sie, dass es im Laufe der 9. Klasse immer schwieriger wird, weil die Schüler auf den </a:t>
            </a:r>
            <a:r>
              <a:rPr lang="de-DE" sz="1200" baseline="0" dirty="0" err="1">
                <a:latin typeface="Arial" charset="0"/>
                <a:cs typeface="Droid Sans Fallback" charset="0"/>
              </a:rPr>
              <a:t>Quali</a:t>
            </a:r>
            <a:r>
              <a:rPr lang="de-DE" sz="1200" baseline="0" dirty="0">
                <a:latin typeface="Arial" charset="0"/>
                <a:cs typeface="Droid Sans Fallback" charset="0"/>
              </a:rPr>
              <a:t> vorbereitet werden, </a:t>
            </a:r>
          </a:p>
          <a:p>
            <a:pPr marL="187141" indent="-185765">
              <a:spcBef>
                <a:spcPct val="0"/>
              </a:spcBef>
            </a:pPr>
            <a:r>
              <a:rPr lang="de-DE" sz="1200" baseline="0" dirty="0">
                <a:latin typeface="Arial" charset="0"/>
                <a:cs typeface="Droid Sans Fallback" charset="0"/>
              </a:rPr>
              <a:t>sodass ein Wechsel möglichst zu Schuljahresbeginn stattfinden sollte.</a:t>
            </a:r>
          </a:p>
          <a:p>
            <a:pPr marL="187141" indent="-185765">
              <a:spcBef>
                <a:spcPct val="0"/>
              </a:spcBef>
            </a:pPr>
            <a:r>
              <a:rPr lang="de-DE" sz="1200" baseline="0" dirty="0">
                <a:latin typeface="Arial" charset="0"/>
                <a:cs typeface="Droid Sans Fallback" charset="0"/>
              </a:rPr>
              <a:t>Auch der Eintritt in die Realschule vom Gymnasium sollte nicht zu spät erfolgen, denn häufig behindern mögliche Spezialisierungen in der Fächerwahl ab der 7. Klasse Realschule, dass die Schüler später erfolgreich </a:t>
            </a:r>
          </a:p>
          <a:p>
            <a:pPr marL="187141" indent="-185765">
              <a:spcBef>
                <a:spcPct val="0"/>
              </a:spcBef>
            </a:pPr>
            <a:r>
              <a:rPr lang="de-DE" sz="1200" baseline="0" dirty="0">
                <a:latin typeface="Arial" charset="0"/>
                <a:cs typeface="Droid Sans Fallback" charset="0"/>
              </a:rPr>
              <a:t>einsteigen. </a:t>
            </a:r>
            <a:br>
              <a:rPr lang="de-DE" sz="1200" baseline="0" dirty="0">
                <a:latin typeface="Arial" charset="0"/>
                <a:cs typeface="Droid Sans Fallback" charset="0"/>
              </a:rPr>
            </a:br>
            <a:endParaRPr lang="de-DE" sz="1200" baseline="0" dirty="0">
              <a:latin typeface="Arial" charset="0"/>
              <a:cs typeface="Droid Sans Fallback" charset="0"/>
            </a:endParaRPr>
          </a:p>
          <a:p>
            <a:pPr marL="187141" indent="-185765">
              <a:spcBef>
                <a:spcPct val="0"/>
              </a:spcBef>
            </a:pPr>
            <a:r>
              <a:rPr lang="de-DE" sz="1200" dirty="0">
                <a:latin typeface="Arial" charset="0"/>
                <a:cs typeface="Droid Sans Fallback" charset="0"/>
              </a:rPr>
              <a:t>Vielfach brauchen die Schüler bestimmte Eingangsvoraussetzungen oft gibt es aber auch die Möglichkeit der Aufnahmeprüfung und in vielen Fällen entscheidet der aufnehmende Schulleiter.</a:t>
            </a:r>
          </a:p>
          <a:p>
            <a:pPr marL="187141" marR="0" lvl="0" indent="-185765" algn="l" defTabSz="914400" rtl="0" eaLnBrk="1" fontAlgn="auto" latinLnBrk="0" hangingPunct="1">
              <a:lnSpc>
                <a:spcPct val="100000"/>
              </a:lnSpc>
              <a:spcBef>
                <a:spcPct val="0"/>
              </a:spcBef>
              <a:spcAft>
                <a:spcPts val="0"/>
              </a:spcAft>
              <a:buClrTx/>
              <a:buSzTx/>
              <a:buFontTx/>
              <a:buNone/>
              <a:tabLst/>
              <a:defRPr/>
            </a:pPr>
            <a:r>
              <a:rPr lang="de-DE" sz="1200" dirty="0">
                <a:latin typeface="Arial" charset="0"/>
                <a:cs typeface="Droid Sans Fallback" charset="0"/>
              </a:rPr>
              <a:t>Sie haben immer die Möglichkeit sich von Fachpersonal, insbesondere den Beratungsfachkräften der Staatlichen Schulberatung ausführlich und individuell über Schullaufbahnfragen beraten zu lassen. </a:t>
            </a:r>
            <a:br>
              <a:rPr lang="de-DE" sz="1200" dirty="0">
                <a:latin typeface="Arial" charset="0"/>
                <a:cs typeface="Droid Sans Fallback" charset="0"/>
              </a:rPr>
            </a:br>
            <a:r>
              <a:rPr lang="de-DE" sz="1200" dirty="0">
                <a:latin typeface="Arial" charset="0"/>
                <a:cs typeface="Droid Sans Fallback" charset="0"/>
              </a:rPr>
              <a:t>(</a:t>
            </a:r>
            <a:r>
              <a:rPr lang="de-DE" b="0" dirty="0"/>
              <a:t>Zum Schuljahr 2020/2021 können alle bayerischen Wirtschaftsschulen eine 6. Jahrgangsstufe einführen.</a:t>
            </a:r>
            <a:r>
              <a:rPr lang="de-DE" b="0" baseline="0" dirty="0"/>
              <a:t> – bitte regional über Wichtigkeit entscheiden)</a:t>
            </a:r>
            <a:endParaRPr lang="de-DE" sz="1200" b="0" dirty="0">
              <a:latin typeface="Arial" charset="0"/>
              <a:cs typeface="Droid Sans Fallback" charset="0"/>
            </a:endParaRPr>
          </a:p>
          <a:p>
            <a:pPr marL="187141" indent="-185765">
              <a:spcBef>
                <a:spcPct val="0"/>
              </a:spcBef>
            </a:pPr>
            <a:endParaRPr lang="de-DE" sz="1200" dirty="0">
              <a:latin typeface="Arial" charset="0"/>
              <a:cs typeface="Droid Sans Fallback" charset="0"/>
            </a:endParaRPr>
          </a:p>
          <a:p>
            <a:endParaRPr lang="de-DE" dirty="0"/>
          </a:p>
        </p:txBody>
      </p:sp>
      <p:sp>
        <p:nvSpPr>
          <p:cNvPr id="4" name="Foliennummernplatzhalter 3"/>
          <p:cNvSpPr>
            <a:spLocks noGrp="1"/>
          </p:cNvSpPr>
          <p:nvPr>
            <p:ph type="sldNum" sz="quarter" idx="10"/>
          </p:nvPr>
        </p:nvSpPr>
        <p:spPr/>
        <p:txBody>
          <a:bodyPr/>
          <a:lstStyle/>
          <a:p>
            <a:fld id="{361D397E-2BEB-43E6-8B38-139E4F452031}" type="slidenum">
              <a:rPr lang="de-DE" smtClean="0"/>
              <a:pPr/>
              <a:t>11</a:t>
            </a:fld>
            <a:endParaRPr lang="de-DE"/>
          </a:p>
        </p:txBody>
      </p:sp>
    </p:spTree>
    <p:extLst>
      <p:ext uri="{BB962C8B-B14F-4D97-AF65-F5344CB8AC3E}">
        <p14:creationId xmlns:p14="http://schemas.microsoft.com/office/powerpoint/2010/main" val="661257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Textvorschlag:</a:t>
            </a:r>
          </a:p>
          <a:p>
            <a:r>
              <a:rPr lang="de-DE" b="0" u="none" dirty="0"/>
              <a:t>Orientieren Sie sich am Wachstum, nicht an den Defiziten </a:t>
            </a:r>
            <a:r>
              <a:rPr lang="de-DE" b="0" u="none" dirty="0">
                <a:sym typeface="Wingdings" panose="05000000000000000000" pitchFamily="2" charset="2"/>
              </a:rPr>
              <a:t> Denken Sie positiv!</a:t>
            </a:r>
            <a:endParaRPr lang="de-DE" b="0" u="none" dirty="0"/>
          </a:p>
          <a:p>
            <a:r>
              <a:rPr lang="de-DE" baseline="0" dirty="0"/>
              <a:t>Wie bei Ihren Pflanzen können Sie mit dem richtigen Dünger auch bei Ihren Kindern das Wachstum fördern!</a:t>
            </a:r>
          </a:p>
          <a:p>
            <a:r>
              <a:rPr lang="de-DE" baseline="0" dirty="0"/>
              <a:t>Guter Dünger sind: </a:t>
            </a:r>
          </a:p>
          <a:p>
            <a:r>
              <a:rPr lang="de-DE" b="1" baseline="0" dirty="0"/>
              <a:t>(Klick für Wachstum)</a:t>
            </a:r>
          </a:p>
          <a:p>
            <a:pPr marL="169513" indent="-169513">
              <a:buFontTx/>
              <a:buChar char="-"/>
            </a:pPr>
            <a:r>
              <a:rPr lang="de-DE" u="sng" baseline="0" dirty="0"/>
              <a:t>die Interessen Ihres Kindes: </a:t>
            </a:r>
          </a:p>
          <a:p>
            <a:r>
              <a:rPr lang="de-DE" baseline="0" dirty="0"/>
              <a:t>     Wann immer Sie Ihr Kind mit Fragen löchert – freuen Sie sich und nehmen Sie sich Zeit, alles zu erklären, was Ihr Kind wissen will! Hier will jemand lernen!</a:t>
            </a:r>
          </a:p>
          <a:p>
            <a:r>
              <a:rPr lang="de-DE" baseline="0" dirty="0"/>
              <a:t>     Oft verstehen Kinder viel mehr, als man ihnen zutraut. Und vertrauen Sie darauf, dass Ihr Kind weiterfragt, falls etwas nicht zu seiner Zufriedenheit erklärt wurde.</a:t>
            </a:r>
          </a:p>
          <a:p>
            <a:r>
              <a:rPr lang="de-DE" baseline="0" dirty="0"/>
              <a:t>     Eine bessere Motivation als Wissensdurst gibt es nicht – erhalten Sie ihn Ihren Kindern solange wie möglich!</a:t>
            </a:r>
          </a:p>
          <a:p>
            <a:endParaRPr lang="de-DE" baseline="0" dirty="0"/>
          </a:p>
          <a:p>
            <a:pPr marL="169513" indent="-169513">
              <a:buFontTx/>
              <a:buChar char="-"/>
            </a:pPr>
            <a:r>
              <a:rPr lang="de-DE" u="sng" baseline="0" dirty="0"/>
              <a:t>Lernerfahrungen nutzen und Lernfortschritte anerkennen:</a:t>
            </a:r>
          </a:p>
          <a:p>
            <a:r>
              <a:rPr lang="de-DE" baseline="0" dirty="0"/>
              <a:t>    Machen Sie Ihrem Kind immer wieder </a:t>
            </a:r>
            <a:r>
              <a:rPr lang="de-DE" u="none" baseline="0" dirty="0"/>
              <a:t>bewusst, was es schon alles kann </a:t>
            </a:r>
            <a:r>
              <a:rPr lang="de-DE" baseline="0" dirty="0"/>
              <a:t>und gelernt hat. Auch kleine Fortschritte dürfen bewusst gemacht werden.</a:t>
            </a:r>
          </a:p>
          <a:p>
            <a:r>
              <a:rPr lang="de-DE" baseline="0" dirty="0"/>
              <a:t>    Aber Vorsicht! Kinder haben eine sehr feine Antenne für echtes Lob und echte Anerkennung. Loben Sie keine Selbstverständlichkeiten oder Banalitäten… Ihr Kind könnte auf die Idee kommen, Sie     </a:t>
            </a:r>
          </a:p>
          <a:p>
            <a:r>
              <a:rPr lang="de-DE" baseline="0" dirty="0"/>
              <a:t>    trauen ihm nicht mehr zu…</a:t>
            </a:r>
          </a:p>
          <a:p>
            <a:endParaRPr lang="de-DE" baseline="0" dirty="0"/>
          </a:p>
          <a:p>
            <a:pPr marL="169513" indent="-169513">
              <a:buFontTx/>
              <a:buChar char="-"/>
            </a:pPr>
            <a:r>
              <a:rPr lang="de-DE" u="sng" baseline="0" dirty="0"/>
              <a:t>Selbständigkeit zulassen:</a:t>
            </a:r>
          </a:p>
          <a:p>
            <a:r>
              <a:rPr lang="de-DE" baseline="0" dirty="0"/>
              <a:t>    Lassen Sie zu, dass Ihr Kind selbständig wird. Das ist manchmal sehr anstrengend und kaum auszuhalten. Aber es lohnt sich Selbstwirksamkeitserfahrungen zu machen.</a:t>
            </a:r>
          </a:p>
          <a:p>
            <a:r>
              <a:rPr lang="de-DE" baseline="0" dirty="0"/>
              <a:t>    (Stichwort: erlernte Hilflosigkeit)</a:t>
            </a:r>
          </a:p>
          <a:p>
            <a:r>
              <a:rPr lang="de-DE" baseline="0" dirty="0"/>
              <a:t>    Und - Lassen Sie Ihr Kind dabei nicht im Stich. (Stichwort: Hilfe zum Selber machen – Struktur - …)</a:t>
            </a:r>
          </a:p>
          <a:p>
            <a:endParaRPr lang="de-DE" baseline="0" dirty="0"/>
          </a:p>
          <a:p>
            <a:pPr marL="169513" indent="-169513">
              <a:buFontTx/>
              <a:buChar char="-"/>
            </a:pPr>
            <a:r>
              <a:rPr lang="de-DE" u="sng" baseline="0" dirty="0"/>
              <a:t>Fehler als Chance begreifen:</a:t>
            </a:r>
          </a:p>
          <a:p>
            <a:r>
              <a:rPr lang="de-DE" baseline="0" dirty="0"/>
              <a:t>    Sehen Sie Fehler nicht als Versagen, sondern als Chance. Wichtig ist es aus Fehlern zu lernen. Wer viel macht, macht auch Fehler – wer keine Fehler macht, hat vielleicht auch sonst nicht so viel</a:t>
            </a:r>
          </a:p>
          <a:p>
            <a:r>
              <a:rPr lang="de-DE" baseline="0" dirty="0"/>
              <a:t>    gemacht.</a:t>
            </a:r>
          </a:p>
          <a:p>
            <a:endParaRPr lang="de-DE" baseline="0" dirty="0"/>
          </a:p>
          <a:p>
            <a:r>
              <a:rPr lang="de-DE" baseline="0" dirty="0"/>
              <a:t>-  </a:t>
            </a:r>
            <a:r>
              <a:rPr lang="de-DE" u="sng" baseline="0" dirty="0"/>
              <a:t>Zeit und Gelassenheit</a:t>
            </a:r>
          </a:p>
          <a:p>
            <a:r>
              <a:rPr lang="de-DE" baseline="0" dirty="0"/>
              <a:t>   Geben Sie Ihrem Kind Zeit um sich zu entwickeln </a:t>
            </a:r>
            <a:r>
              <a:rPr lang="de-DE" baseline="0" dirty="0">
                <a:sym typeface="Wingdings" panose="05000000000000000000" pitchFamily="2" charset="2"/>
              </a:rPr>
              <a:t> Das Gras wächst nicht schneller, wenn man daran zieht!</a:t>
            </a:r>
          </a:p>
          <a:p>
            <a:r>
              <a:rPr lang="de-DE" baseline="0" dirty="0">
                <a:sym typeface="Wingdings" panose="05000000000000000000" pitchFamily="2" charset="2"/>
              </a:rPr>
              <a:t>   Manchmal dauert es etwas länger, bis man etwas kann, aber oft ist es dann auch nachhaltiger. Jeder hat sein eigenes Tempo.</a:t>
            </a:r>
          </a:p>
          <a:p>
            <a:r>
              <a:rPr lang="de-DE" baseline="0" dirty="0">
                <a:sym typeface="Wingdings" panose="05000000000000000000" pitchFamily="2" charset="2"/>
              </a:rPr>
              <a:t>   Halten Sie‘s aus, wenn‘s mal wieder etwas länger dauert – aber auch, wenn‘s Ihnen zu schnell geht.</a:t>
            </a:r>
            <a:endParaRPr lang="de-DE" baseline="0" dirty="0"/>
          </a:p>
          <a:p>
            <a:endParaRPr lang="de-DE" baseline="0" dirty="0"/>
          </a:p>
          <a:p>
            <a:r>
              <a:rPr lang="de-DE" baseline="0" dirty="0"/>
              <a:t>Kurz gesagt:</a:t>
            </a:r>
          </a:p>
          <a:p>
            <a:r>
              <a:rPr lang="de-DE" baseline="0" dirty="0"/>
              <a:t>Geben Sie Ihren Kindern starke Wurzeln, damit ihnen Flügel wachsen können!</a:t>
            </a:r>
          </a:p>
          <a:p>
            <a:r>
              <a:rPr lang="de-DE" b="1" baseline="0" dirty="0"/>
              <a:t>(Klick für Defizitdenken)</a:t>
            </a:r>
          </a:p>
          <a:p>
            <a:r>
              <a:rPr lang="de-DE" baseline="0" dirty="0"/>
              <a:t>Hemmend für das Wachstum und die positiven „Lern“-Erfahrungen ist alles, was sich an Defiziten orientiert, abwertet, Druck oder Unwillen erzeugt.</a:t>
            </a:r>
          </a:p>
          <a:p>
            <a:r>
              <a:rPr lang="de-DE" baseline="0" dirty="0"/>
              <a:t>Aber auch Ängste , Sorgen, Enttäuschungen und Unzufriedenheit, die man – vielleicht unbewusst oder ungewollt – ausstrahlt.</a:t>
            </a:r>
          </a:p>
          <a:p>
            <a:r>
              <a:rPr lang="de-DE" baseline="0" dirty="0"/>
              <a:t>Kinder merken sehr schnell, was man ihnen zutraut und was nicht.</a:t>
            </a:r>
          </a:p>
          <a:p>
            <a:endParaRPr lang="de-DE" baseline="0" dirty="0"/>
          </a:p>
          <a:p>
            <a:r>
              <a:rPr lang="de-DE" baseline="0" dirty="0"/>
              <a:t>Machen Sie sich bewusst, was Ihre Ziele und Wünsche für die Zukunft Ihres Kindes sind, welche Haltung Sie zum Thema einnehmen können…</a:t>
            </a:r>
          </a:p>
          <a:p>
            <a:r>
              <a:rPr lang="de-DE" baseline="0" dirty="0"/>
              <a:t>auch das kann den Schulerfolg Ihres Kindes beeinflussen…</a:t>
            </a:r>
            <a:endParaRPr lang="de-DE" dirty="0"/>
          </a:p>
          <a:p>
            <a:endParaRPr lang="de-DE" dirty="0"/>
          </a:p>
        </p:txBody>
      </p:sp>
      <p:sp>
        <p:nvSpPr>
          <p:cNvPr id="4" name="Foliennummernplatzhalter 3"/>
          <p:cNvSpPr>
            <a:spLocks noGrp="1"/>
          </p:cNvSpPr>
          <p:nvPr>
            <p:ph type="sldNum" sz="quarter" idx="10"/>
          </p:nvPr>
        </p:nvSpPr>
        <p:spPr/>
        <p:txBody>
          <a:bodyPr/>
          <a:lstStyle/>
          <a:p>
            <a:fld id="{361D397E-2BEB-43E6-8B38-139E4F452031}" type="slidenum">
              <a:rPr lang="de-DE" smtClean="0"/>
              <a:pPr/>
              <a:t>12</a:t>
            </a:fld>
            <a:endParaRPr lang="de-DE"/>
          </a:p>
        </p:txBody>
      </p:sp>
    </p:spTree>
    <p:extLst>
      <p:ext uri="{BB962C8B-B14F-4D97-AF65-F5344CB8AC3E}">
        <p14:creationId xmlns:p14="http://schemas.microsoft.com/office/powerpoint/2010/main" val="794777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pPr>
            <a:r>
              <a:rPr lang="de-DE" altLang="de-DE" b="1" u="sng" dirty="0"/>
              <a:t>Textvorschlag:</a:t>
            </a:r>
          </a:p>
          <a:p>
            <a:pPr eaLnBrk="1" hangingPunct="1">
              <a:spcBef>
                <a:spcPct val="0"/>
              </a:spcBef>
            </a:pPr>
            <a:r>
              <a:rPr lang="de-DE" altLang="de-DE" dirty="0"/>
              <a:t>Erster Ansprechpartner sollte immer die Klassenlehrkraft Ihres Kindes sein, besonders, wenn es um individuelle Fragen des schulischen Lern- und Arbeitsverhaltens geht oder um konkrete Noten. Sie kennt Ihr Kind neben Ihnen am besten und hat den Vergleich mit den Mitschülern. </a:t>
            </a:r>
          </a:p>
          <a:p>
            <a:pPr eaLnBrk="1" hangingPunct="1">
              <a:spcBef>
                <a:spcPct val="0"/>
              </a:spcBef>
            </a:pPr>
            <a:endParaRPr lang="de-DE" altLang="de-DE" sz="600" dirty="0"/>
          </a:p>
          <a:p>
            <a:pPr eaLnBrk="1" hangingPunct="1">
              <a:spcBef>
                <a:spcPct val="0"/>
              </a:spcBef>
            </a:pPr>
            <a:r>
              <a:rPr lang="de-DE" altLang="de-DE" dirty="0"/>
              <a:t>Die Koordinatorin</a:t>
            </a:r>
            <a:r>
              <a:rPr lang="de-DE" altLang="de-DE" baseline="0" dirty="0"/>
              <a:t> </a:t>
            </a:r>
            <a:r>
              <a:rPr lang="de-DE" altLang="de-DE" dirty="0"/>
              <a:t>im </a:t>
            </a:r>
            <a:r>
              <a:rPr lang="de-DE" altLang="de-DE" dirty="0" err="1"/>
              <a:t>Übertrittsverfahren</a:t>
            </a:r>
            <a:r>
              <a:rPr lang="de-DE" altLang="de-DE" dirty="0"/>
              <a:t> ist</a:t>
            </a:r>
            <a:r>
              <a:rPr lang="de-DE" altLang="de-DE" baseline="0" dirty="0"/>
              <a:t> eine </a:t>
            </a:r>
            <a:r>
              <a:rPr lang="de-DE" altLang="de-DE" dirty="0"/>
              <a:t>Grundschullehrkraft, die einen Teil Ihrer Unterrichtsverpflichtung lange</a:t>
            </a:r>
            <a:r>
              <a:rPr lang="de-DE" altLang="de-DE" baseline="0" dirty="0"/>
              <a:t> Jahre an </a:t>
            </a:r>
            <a:r>
              <a:rPr lang="de-DE" altLang="de-DE" dirty="0"/>
              <a:t>der Realschule oder am Gymnasium abgeleistet</a:t>
            </a:r>
            <a:r>
              <a:rPr lang="de-DE" altLang="de-DE" baseline="0" dirty="0"/>
              <a:t> hat</a:t>
            </a:r>
            <a:r>
              <a:rPr lang="de-DE" altLang="de-DE" dirty="0"/>
              <a:t> und somit Einblick in beide Schularten hat. Sie kann sicher hilfreich beraten, wenn es um</a:t>
            </a:r>
            <a:r>
              <a:rPr lang="de-DE" altLang="de-DE" baseline="0" dirty="0"/>
              <a:t> das Anforderungsprofil der weiterführenden Schulen geht.</a:t>
            </a:r>
            <a:endParaRPr lang="de-DE" altLang="de-DE" dirty="0"/>
          </a:p>
          <a:p>
            <a:pPr eaLnBrk="1" hangingPunct="1">
              <a:spcBef>
                <a:spcPct val="0"/>
              </a:spcBef>
            </a:pPr>
            <a:endParaRPr lang="de-DE" altLang="de-DE" sz="600" dirty="0"/>
          </a:p>
          <a:p>
            <a:pPr eaLnBrk="1" hangingPunct="1">
              <a:spcBef>
                <a:spcPct val="0"/>
              </a:spcBef>
            </a:pPr>
            <a:r>
              <a:rPr lang="de-DE" altLang="de-DE" dirty="0"/>
              <a:t>Die Beratungslehrkräfte und Schulpsychologen beraten in Einzelfällen über Schullaufbahnentscheidungen, bei Lern- und Leistungsproblemen, und bei Verhaltensauffälligkeiten. Dies beinhaltet auch die Anwendung von Schulleistungstests und psychologischen Testverfahren, z. B. zur Feststellung der kognitiven Leistungsfähigkeit der Kinder und Jugendlichen. Außerdem arbeiten sie sehr eng mit anderen psychologischen Diensten und Beratungsstellen zusammen.</a:t>
            </a:r>
          </a:p>
          <a:p>
            <a:pPr eaLnBrk="1" hangingPunct="1">
              <a:spcBef>
                <a:spcPct val="0"/>
              </a:spcBef>
            </a:pPr>
            <a:endParaRPr lang="de-DE" altLang="de-DE" sz="600" dirty="0"/>
          </a:p>
          <a:p>
            <a:pPr eaLnBrk="1" hangingPunct="1">
              <a:spcBef>
                <a:spcPct val="0"/>
              </a:spcBef>
            </a:pPr>
            <a:r>
              <a:rPr lang="de-DE" altLang="de-DE" dirty="0"/>
              <a:t>Die staatliche Schulberatungsstelle berät in sehr schwierigen Einzelfällen und in rechtlichen Dingen. Vor allem aber können sie sich über die Internetseite der Schulberatungsstelle sehr ausführlich über das, was Sie heute gehört haben informieren. Hier finden Sie z. B. diverse Links zu anderen Informationsquellen, wie z. B. dem Kultusministerium oder dem Bildungswegplaner, den ich Ihnen gleich zeigen werde.</a:t>
            </a:r>
          </a:p>
          <a:p>
            <a:endParaRPr lang="de-DE" altLang="de-DE" dirty="0"/>
          </a:p>
          <a:p>
            <a:endParaRPr lang="de-DE" dirty="0"/>
          </a:p>
        </p:txBody>
      </p:sp>
      <p:sp>
        <p:nvSpPr>
          <p:cNvPr id="4" name="Foliennummernplatzhalter 3"/>
          <p:cNvSpPr>
            <a:spLocks noGrp="1"/>
          </p:cNvSpPr>
          <p:nvPr>
            <p:ph type="sldNum" sz="quarter" idx="10"/>
          </p:nvPr>
        </p:nvSpPr>
        <p:spPr/>
        <p:txBody>
          <a:bodyPr/>
          <a:lstStyle/>
          <a:p>
            <a:fld id="{361D397E-2BEB-43E6-8B38-139E4F452031}" type="slidenum">
              <a:rPr lang="de-DE" smtClean="0"/>
              <a:pPr/>
              <a:t>13</a:t>
            </a:fld>
            <a:endParaRPr lang="de-DE"/>
          </a:p>
        </p:txBody>
      </p:sp>
    </p:spTree>
    <p:extLst>
      <p:ext uri="{BB962C8B-B14F-4D97-AF65-F5344CB8AC3E}">
        <p14:creationId xmlns:p14="http://schemas.microsoft.com/office/powerpoint/2010/main" val="1855797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altLang="de-DE" b="1" u="sng" dirty="0">
                <a:ea typeface="ＭＳ Ｐゴシック" panose="020B0600070205080204" pitchFamily="34" charset="-128"/>
              </a:rPr>
              <a:t>Textvorschlag:</a:t>
            </a:r>
            <a:endParaRPr lang="de-DE" altLang="de-DE" dirty="0">
              <a:ea typeface="ＭＳ Ｐゴシック" panose="020B0600070205080204" pitchFamily="34" charset="-128"/>
            </a:endParaRPr>
          </a:p>
          <a:p>
            <a:pPr eaLnBrk="1" hangingPunct="1">
              <a:spcBef>
                <a:spcPct val="0"/>
              </a:spcBef>
            </a:pPr>
            <a:r>
              <a:rPr lang="de-DE" altLang="de-DE" dirty="0">
                <a:ea typeface="ＭＳ Ｐゴシック" panose="020B0600070205080204" pitchFamily="34" charset="-128"/>
              </a:rPr>
              <a:t>Unter </a:t>
            </a:r>
            <a:r>
              <a:rPr lang="de-DE" altLang="de-DE" dirty="0">
                <a:ea typeface="ＭＳ Ｐゴシック" panose="020B0600070205080204" pitchFamily="34" charset="-128"/>
                <a:hlinkClick r:id="rId3"/>
              </a:rPr>
              <a:t>www.meinbildungsweg.de</a:t>
            </a:r>
            <a:r>
              <a:rPr lang="de-DE" altLang="de-DE" dirty="0">
                <a:ea typeface="ＭＳ Ｐゴシック" panose="020B0600070205080204" pitchFamily="34" charset="-128"/>
              </a:rPr>
              <a:t>* erläutert zum einen eine Informationsgrafik das gesamte differenzierte Schulsystem in Bayern, auch in anderen Sprachen. </a:t>
            </a:r>
          </a:p>
          <a:p>
            <a:pPr eaLnBrk="1" hangingPunct="1">
              <a:spcBef>
                <a:spcPct val="0"/>
              </a:spcBef>
            </a:pPr>
            <a:r>
              <a:rPr lang="de-DE" altLang="de-DE" dirty="0">
                <a:ea typeface="ＭＳ Ｐゴシック" panose="020B0600070205080204" pitchFamily="34" charset="-128"/>
              </a:rPr>
              <a:t>Zum anderen können Schüler, Eltern und Lehrkräfte interaktiv erfragen, wie der individuelle schulische Bildungsweg eines Schülers in Bayern verlaufen kann und welche Möglichkeiten sich an jedem Knotenpunkt eröffnen.</a:t>
            </a:r>
          </a:p>
          <a:p>
            <a:pPr eaLnBrk="1" hangingPunct="1">
              <a:spcBef>
                <a:spcPct val="0"/>
              </a:spcBef>
            </a:pPr>
            <a:r>
              <a:rPr lang="de-DE" altLang="de-DE" dirty="0">
                <a:ea typeface="ＭＳ Ｐゴシック" panose="020B0600070205080204" pitchFamily="34" charset="-128"/>
              </a:rPr>
              <a:t>Es gibt auch 5 Beispiele besonderer Art, die die Vielzahl an Möglichkeiten des gegliederten bayerischen Schulsystems zeigen.</a:t>
            </a:r>
          </a:p>
          <a:p>
            <a:pPr eaLnBrk="1" hangingPunct="1">
              <a:spcBef>
                <a:spcPct val="0"/>
              </a:spcBef>
            </a:pPr>
            <a:r>
              <a:rPr lang="de-DE" altLang="de-DE" dirty="0">
                <a:ea typeface="ＭＳ Ｐゴシック" panose="020B0600070205080204" pitchFamily="34" charset="-128"/>
              </a:rPr>
              <a:t>(*wenn Internetzugang</a:t>
            </a:r>
            <a:r>
              <a:rPr lang="de-DE" altLang="de-DE" baseline="0" dirty="0">
                <a:ea typeface="ＭＳ Ｐゴシック" panose="020B0600070205080204" pitchFamily="34" charset="-128"/>
              </a:rPr>
              <a:t> vorhanden ist kann man kurz reinklicken und zumindest die Infographik zeigen.)</a:t>
            </a:r>
          </a:p>
          <a:p>
            <a:pPr eaLnBrk="1" hangingPunct="1">
              <a:spcBef>
                <a:spcPct val="0"/>
              </a:spcBef>
            </a:pPr>
            <a:endParaRPr lang="de-DE" altLang="de-DE" baseline="0" dirty="0">
              <a:ea typeface="ＭＳ Ｐゴシック" panose="020B0600070205080204" pitchFamily="34" charset="-128"/>
            </a:endParaRPr>
          </a:p>
          <a:p>
            <a:pPr eaLnBrk="1" hangingPunct="1">
              <a:spcBef>
                <a:spcPct val="0"/>
              </a:spcBef>
            </a:pPr>
            <a:r>
              <a:rPr lang="de-DE" altLang="de-DE" baseline="0" dirty="0">
                <a:ea typeface="ＭＳ Ｐゴシック" panose="020B0600070205080204" pitchFamily="34" charset="-128"/>
              </a:rPr>
              <a:t>Viele Fragen können auch auf der Seite der Staatlichen Schulberatung geklärt werden, bzw. finden Sie dort auch die Kontaktdaten und Sprechzeiten der Mitarbeiter für eine persönliche Beratung.</a:t>
            </a:r>
          </a:p>
          <a:p>
            <a:pPr eaLnBrk="1" hangingPunct="1">
              <a:spcBef>
                <a:spcPct val="0"/>
              </a:spcBef>
            </a:pPr>
            <a:endParaRPr lang="de-DE" altLang="de-DE" baseline="0" dirty="0">
              <a:ea typeface="ＭＳ Ｐゴシック" panose="020B0600070205080204" pitchFamily="34" charset="-128"/>
            </a:endParaRPr>
          </a:p>
          <a:p>
            <a:pPr eaLnBrk="1" hangingPunct="1">
              <a:spcBef>
                <a:spcPct val="0"/>
              </a:spcBef>
            </a:pPr>
            <a:r>
              <a:rPr lang="de-DE" altLang="de-DE" baseline="0" dirty="0">
                <a:ea typeface="ＭＳ Ｐゴシック" panose="020B0600070205080204" pitchFamily="34" charset="-128"/>
              </a:rPr>
              <a:t>Auch die Seite des Kultusministerium ist sehr informativ, wenn es um Fragen rund um Schule und Schulsystem in Bayern geht. Sie erfahren hier angefangen von den Ferienterminen bis hin zu den kompliziertesten Hochschulabschlüssen so gut wie alles zum bayrischen Schulsystem.</a:t>
            </a:r>
          </a:p>
          <a:p>
            <a:pPr eaLnBrk="1" hangingPunct="1">
              <a:spcBef>
                <a:spcPct val="0"/>
              </a:spcBef>
            </a:pPr>
            <a:endParaRPr lang="de-DE" altLang="de-DE" dirty="0">
              <a:ea typeface="ＭＳ Ｐゴシック" panose="020B0600070205080204" pitchFamily="34" charset="-128"/>
            </a:endParaRPr>
          </a:p>
          <a:p>
            <a:endParaRPr lang="de-DE" dirty="0"/>
          </a:p>
        </p:txBody>
      </p:sp>
      <p:sp>
        <p:nvSpPr>
          <p:cNvPr id="4" name="Foliennummernplatzhalter 3"/>
          <p:cNvSpPr>
            <a:spLocks noGrp="1"/>
          </p:cNvSpPr>
          <p:nvPr>
            <p:ph type="sldNum" sz="quarter" idx="10"/>
          </p:nvPr>
        </p:nvSpPr>
        <p:spPr/>
        <p:txBody>
          <a:bodyPr/>
          <a:lstStyle/>
          <a:p>
            <a:fld id="{361D397E-2BEB-43E6-8B38-139E4F452031}" type="slidenum">
              <a:rPr lang="de-DE" smtClean="0"/>
              <a:pPr/>
              <a:t>14</a:t>
            </a:fld>
            <a:endParaRPr lang="de-DE"/>
          </a:p>
        </p:txBody>
      </p:sp>
    </p:spTree>
    <p:extLst>
      <p:ext uri="{BB962C8B-B14F-4D97-AF65-F5344CB8AC3E}">
        <p14:creationId xmlns:p14="http://schemas.microsoft.com/office/powerpoint/2010/main" val="240713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sng" strike="noStrike" kern="1200" cap="none" spc="0" normalizeH="0" baseline="0" noProof="0" dirty="0">
                <a:ln>
                  <a:noFill/>
                </a:ln>
                <a:solidFill>
                  <a:prstClr val="black"/>
                </a:solidFill>
                <a:effectLst/>
                <a:uLnTx/>
                <a:uFillTx/>
                <a:latin typeface="+mn-lt"/>
                <a:ea typeface="+mn-ea"/>
                <a:cs typeface="+mn-cs"/>
              </a:rPr>
              <a:t>Textvorschlag:</a:t>
            </a:r>
          </a:p>
          <a:p>
            <a:pPr marL="0" indent="0">
              <a:buNone/>
            </a:pPr>
            <a:r>
              <a:rPr lang="de-DE" baseline="0" dirty="0"/>
              <a:t>Hier noch einmal im Überblick alle erreichbaren Schulabschlüsse, die im bayerischen Schulsystem auf mehreren Wegen, sprich Schularten erreicht werden können:</a:t>
            </a:r>
          </a:p>
          <a:p>
            <a:pPr marL="0" indent="0">
              <a:buNone/>
            </a:pPr>
            <a:endParaRPr lang="de-DE" baseline="0" dirty="0"/>
          </a:p>
          <a:p>
            <a:pPr marL="0" indent="0">
              <a:buNone/>
            </a:pPr>
            <a:br>
              <a:rPr lang="de-DE" baseline="0" dirty="0"/>
            </a:br>
            <a:r>
              <a:rPr lang="de-DE" baseline="0" dirty="0"/>
              <a:t>Überleitung: </a:t>
            </a:r>
          </a:p>
          <a:p>
            <a:pPr marL="0" indent="0">
              <a:buNone/>
            </a:pPr>
            <a:r>
              <a:rPr lang="de-DE" baseline="0" dirty="0"/>
              <a:t>Ich beginne mit der ersten Stufe der Erfolgsleiter und stelle Ihnen den sogenannten „Mittelschulabschluss“, den Erfolgreichen Abschluss der MS dar.</a:t>
            </a:r>
            <a:endParaRPr lang="de-DE" dirty="0"/>
          </a:p>
        </p:txBody>
      </p:sp>
      <p:sp>
        <p:nvSpPr>
          <p:cNvPr id="4" name="Foliennummernplatzhalter 3"/>
          <p:cNvSpPr>
            <a:spLocks noGrp="1"/>
          </p:cNvSpPr>
          <p:nvPr>
            <p:ph type="sldNum" sz="quarter" idx="10"/>
          </p:nvPr>
        </p:nvSpPr>
        <p:spPr/>
        <p:txBody>
          <a:bodyPr/>
          <a:lstStyle/>
          <a:p>
            <a:fld id="{361D397E-2BEB-43E6-8B38-139E4F452031}" type="slidenum">
              <a:rPr lang="de-DE" smtClean="0"/>
              <a:pPr/>
              <a:t>3</a:t>
            </a:fld>
            <a:endParaRPr lang="de-DE"/>
          </a:p>
        </p:txBody>
      </p:sp>
    </p:spTree>
    <p:extLst>
      <p:ext uri="{BB962C8B-B14F-4D97-AF65-F5344CB8AC3E}">
        <p14:creationId xmlns:p14="http://schemas.microsoft.com/office/powerpoint/2010/main" val="154842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Zusammenfassender</a:t>
            </a:r>
            <a:r>
              <a:rPr lang="de-DE" baseline="0" dirty="0"/>
              <a:t> Überblick: </a:t>
            </a:r>
          </a:p>
          <a:p>
            <a:pPr marL="0" marR="0" indent="0" algn="l" defTabSz="914400" rtl="0" eaLnBrk="1" fontAlgn="auto" latinLnBrk="0" hangingPunct="1">
              <a:lnSpc>
                <a:spcPct val="100000"/>
              </a:lnSpc>
              <a:spcBef>
                <a:spcPts val="0"/>
              </a:spcBef>
              <a:spcAft>
                <a:spcPts val="0"/>
              </a:spcAft>
              <a:buClrTx/>
              <a:buSzTx/>
              <a:buFontTx/>
              <a:buNone/>
              <a:tabLst/>
              <a:defRPr/>
            </a:pPr>
            <a:r>
              <a:rPr lang="de-DE" b="1" u="sng" dirty="0"/>
              <a:t>Textvorschlag</a:t>
            </a:r>
            <a:r>
              <a:rPr lang="de-DE" b="0" u="sng" dirty="0"/>
              <a:t> (Anmerkungen)</a:t>
            </a:r>
            <a:r>
              <a:rPr lang="de-DE" b="1" u="sng" dirty="0"/>
              <a:t>:</a:t>
            </a:r>
            <a:br>
              <a:rPr lang="de-DE" baseline="0" dirty="0"/>
            </a:br>
            <a:r>
              <a:rPr lang="de-DE" dirty="0"/>
              <a:t>An all diesen Schularten mit dem Sternchen kann</a:t>
            </a:r>
            <a:r>
              <a:rPr lang="de-DE" baseline="0" dirty="0"/>
              <a:t> der </a:t>
            </a:r>
            <a:r>
              <a:rPr lang="de-DE" b="1" baseline="0" dirty="0"/>
              <a:t>erfolgreiche Mittelschulabschluss </a:t>
            </a:r>
            <a:r>
              <a:rPr lang="de-DE" baseline="0" dirty="0"/>
              <a:t>erreicht werden. </a:t>
            </a:r>
            <a:br>
              <a:rPr lang="de-DE" baseline="0" dirty="0"/>
            </a:br>
            <a:r>
              <a:rPr lang="de-DE" sz="1200" i="0" baseline="0" dirty="0"/>
              <a:t>Üblicherweise wird dieser Abschluss erreicht, wenn die 9. Klasse bestanden ist.</a:t>
            </a:r>
          </a:p>
          <a:p>
            <a:endParaRPr lang="de-DE" sz="120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sz="1200" i="0" baseline="0" dirty="0"/>
              <a:t>Wenn es nicht geklappt hat, sehen Sie auch noch ein rotes Sternchen (die Möglichkeit) bei der Berufsschule. Schüler an der Berufsschule können den erfolgreichen Mittelschulabschluss nachholen, wenn sie diese Schulart ein ganzes Jahr besuchen und mit Bestehen verlassen z.B.: BVJ, Fachklasse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i="0" baseline="0" dirty="0"/>
              <a:t>Überleitung: Von dieser Stufe aus kann es erfolgreich zu einer Berufsausbildung gehen. Manche Schüler versuchen es auch weiter auf der schulischen Schiene - Ziel ist für sie dann: </a:t>
            </a:r>
            <a:br>
              <a:rPr lang="de-DE" sz="1200" i="0" baseline="0" dirty="0"/>
            </a:br>
            <a:r>
              <a:rPr lang="de-DE" sz="1200" i="0" baseline="0" dirty="0"/>
              <a:t>der „</a:t>
            </a:r>
            <a:r>
              <a:rPr lang="de-DE" sz="1200" b="1" i="0" baseline="0" dirty="0"/>
              <a:t>Mittlere Schulabschluss</a:t>
            </a:r>
            <a:r>
              <a:rPr lang="de-DE" sz="1200" i="0" baseline="0" dirty="0"/>
              <a:t>“.</a:t>
            </a:r>
          </a:p>
          <a:p>
            <a:endParaRPr lang="de-DE" sz="1200" i="0" baseline="0" dirty="0"/>
          </a:p>
          <a:p>
            <a:r>
              <a:rPr lang="de-DE" sz="1000" i="1" baseline="0" dirty="0"/>
              <a:t>Evtl. streichen, da Infos bereits vorne:</a:t>
            </a:r>
          </a:p>
          <a:p>
            <a:r>
              <a:rPr lang="de-DE" sz="1000" i="1" baseline="0" dirty="0"/>
              <a:t> an der Mittelschule.  (Der </a:t>
            </a:r>
            <a:r>
              <a:rPr lang="de-DE" sz="1000" i="1" baseline="0" dirty="0" err="1"/>
              <a:t>Quali</a:t>
            </a:r>
            <a:r>
              <a:rPr lang="de-DE" sz="1000" i="1" baseline="0" dirty="0"/>
              <a:t> ist eine zusätzliche Leistungsfeststellung).</a:t>
            </a:r>
          </a:p>
          <a:p>
            <a:r>
              <a:rPr lang="de-DE" sz="1000" i="1" baseline="0" dirty="0"/>
              <a:t>Auch mit Bestehen der 9. Klasse an anderen Schularten hat man jedoch diesen Schulabschluss erreicht. Das bietet die Möglichkeit für Schüler anderer Schularten einen Ausweg zu nehmen, falls das Lernen nicht mehr so klappt und vielleicht der Beginn einer Berufsausbildung als momentan geeigneter Weg angesehen wird.</a:t>
            </a:r>
          </a:p>
          <a:p>
            <a:endParaRPr lang="de-DE" sz="1000" i="1" baseline="0" dirty="0"/>
          </a:p>
          <a:p>
            <a:r>
              <a:rPr lang="de-DE" sz="1000" b="1" i="1" u="sng" baseline="0" dirty="0"/>
              <a:t>Klick für </a:t>
            </a:r>
            <a:r>
              <a:rPr lang="de-DE" sz="1000" b="1" i="1" u="sng" baseline="0" dirty="0" err="1"/>
              <a:t>Quali</a:t>
            </a:r>
            <a:endParaRPr lang="de-DE" sz="1000" b="1" i="1" u="sng" baseline="0" dirty="0"/>
          </a:p>
          <a:p>
            <a:r>
              <a:rPr lang="de-DE" sz="1000" i="1" baseline="0" dirty="0"/>
              <a:t>Viele Schülerinnen und Schüler an der Mittelschule absolvieren den Qualifizierenden Abschluss der Mittelschule (kurz „</a:t>
            </a:r>
            <a:r>
              <a:rPr lang="de-DE" sz="1000" i="1" baseline="0" dirty="0" err="1"/>
              <a:t>Quali</a:t>
            </a:r>
            <a:r>
              <a:rPr lang="de-DE" sz="1000" i="1" baseline="0" dirty="0"/>
              <a:t>“ genannt). Dieser ist eine besondere Leistungsfeststellung, eine freiwillige Zusatzprüfung, </a:t>
            </a:r>
            <a:br>
              <a:rPr lang="de-DE" sz="1000" i="1" baseline="0" dirty="0"/>
            </a:br>
            <a:r>
              <a:rPr lang="de-DE" sz="1000" i="1" baseline="0" dirty="0"/>
              <a:t>jedoch keine Abschlussprüfung.</a:t>
            </a:r>
          </a:p>
          <a:p>
            <a:r>
              <a:rPr lang="de-DE" sz="1000" i="1" baseline="0" dirty="0"/>
              <a:t>Für Mittelschüler/innen ist dies eine besondere Form der Prüfung, die stolz macht, beruflich anerkannt ist und zeigt, dass ein Schüler bis zum Ende motiviert war.</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D397E-2BEB-43E6-8B38-139E4F452031}"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02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7141" marR="0" indent="-185765" algn="l" defTabSz="914400" rtl="0" eaLnBrk="1" fontAlgn="auto" latinLnBrk="0" hangingPunct="1">
              <a:lnSpc>
                <a:spcPct val="100000"/>
              </a:lnSpc>
              <a:spcBef>
                <a:spcPct val="0"/>
              </a:spcBef>
              <a:spcAft>
                <a:spcPts val="0"/>
              </a:spcAft>
              <a:buClrTx/>
              <a:buSzTx/>
              <a:buFontTx/>
              <a:buNone/>
              <a:tabLst/>
              <a:defRPr/>
            </a:pPr>
            <a:r>
              <a:rPr lang="de-DE" b="1" u="sng" dirty="0"/>
              <a:t>Textvorschlag </a:t>
            </a:r>
            <a:r>
              <a:rPr lang="de-DE" b="0" u="sng" dirty="0"/>
              <a:t>(Anmerkungen)</a:t>
            </a:r>
            <a:r>
              <a:rPr lang="de-DE" b="1" u="sng" dirty="0"/>
              <a:t>:</a:t>
            </a:r>
          </a:p>
          <a:p>
            <a:pPr marL="187141" marR="0" indent="-185765" algn="l" defTabSz="914400" rtl="0" eaLnBrk="1" fontAlgn="auto" latinLnBrk="0" hangingPunct="1">
              <a:lnSpc>
                <a:spcPct val="100000"/>
              </a:lnSpc>
              <a:spcBef>
                <a:spcPct val="0"/>
              </a:spcBef>
              <a:spcAft>
                <a:spcPts val="0"/>
              </a:spcAft>
              <a:buClrTx/>
              <a:buSzTx/>
              <a:buFontTx/>
              <a:buNone/>
              <a:tabLst/>
              <a:defRPr/>
            </a:pPr>
            <a:endParaRPr lang="de-DE" b="1" u="sng" dirty="0"/>
          </a:p>
          <a:p>
            <a:pPr marL="187141" marR="0" indent="-185765" algn="l" defTabSz="914400" rtl="0" eaLnBrk="1" fontAlgn="auto" latinLnBrk="0" hangingPunct="1">
              <a:lnSpc>
                <a:spcPct val="100000"/>
              </a:lnSpc>
              <a:spcBef>
                <a:spcPct val="0"/>
              </a:spcBef>
              <a:spcAft>
                <a:spcPts val="0"/>
              </a:spcAft>
              <a:buClrTx/>
              <a:buSzTx/>
              <a:buFontTx/>
              <a:buNone/>
              <a:tabLst/>
              <a:defRPr/>
            </a:pPr>
            <a:r>
              <a:rPr lang="de-DE" b="1" u="sng" dirty="0"/>
              <a:t>Kurzversion: </a:t>
            </a:r>
            <a:r>
              <a:rPr lang="de-DE" b="0" u="none" dirty="0"/>
              <a:t>Hier sehen Sie drei</a:t>
            </a:r>
            <a:r>
              <a:rPr lang="de-DE" b="0" u="none" baseline="0" dirty="0"/>
              <a:t> wichtige Möglichkeiten, wie Schüler vom Mittelschulabschluss zum Mittleren Schulabschluss kommen.</a:t>
            </a:r>
            <a:br>
              <a:rPr lang="de-DE" b="0" u="none" baseline="0" dirty="0"/>
            </a:br>
            <a:r>
              <a:rPr lang="de-DE" b="0" u="none" baseline="0" dirty="0"/>
              <a:t>Der M-Zug an der Mittelschule ist Ihnen vermutlich schon bekannt, ebenso wie der Anschluss über die Wirtschaftsschule.</a:t>
            </a:r>
            <a:endParaRPr lang="de-DE" b="1" u="sng" dirty="0"/>
          </a:p>
          <a:p>
            <a:pPr marL="187141" marR="0" indent="-185765" algn="l" defTabSz="914400" rtl="0" eaLnBrk="1" fontAlgn="auto" latinLnBrk="0" hangingPunct="1">
              <a:lnSpc>
                <a:spcPct val="100000"/>
              </a:lnSpc>
              <a:spcBef>
                <a:spcPct val="0"/>
              </a:spcBef>
              <a:spcAft>
                <a:spcPts val="0"/>
              </a:spcAft>
              <a:buClrTx/>
              <a:buSzTx/>
              <a:buFontTx/>
              <a:buNone/>
              <a:tabLst/>
              <a:defRPr/>
            </a:pPr>
            <a:endParaRPr lang="de-DE" u="sng" dirty="0">
              <a:latin typeface="Arial" charset="0"/>
              <a:cs typeface="Droid Sans Fallback" charset="0"/>
            </a:endParaRPr>
          </a:p>
          <a:p>
            <a:pPr marL="187141" marR="0" indent="-185765" algn="l" defTabSz="914400" rtl="0" eaLnBrk="1" fontAlgn="auto" latinLnBrk="0" hangingPunct="1">
              <a:lnSpc>
                <a:spcPct val="100000"/>
              </a:lnSpc>
              <a:spcBef>
                <a:spcPct val="0"/>
              </a:spcBef>
              <a:spcAft>
                <a:spcPts val="0"/>
              </a:spcAft>
              <a:buClrTx/>
              <a:buSzTx/>
              <a:buFontTx/>
              <a:buNone/>
              <a:tabLst/>
              <a:defRPr/>
            </a:pPr>
            <a:r>
              <a:rPr lang="de-DE" u="sng" dirty="0">
                <a:latin typeface="Arial" charset="0"/>
                <a:cs typeface="Droid Sans Fallback" charset="0"/>
              </a:rPr>
              <a:t>Linker Pfeil: </a:t>
            </a:r>
            <a:br>
              <a:rPr lang="de-DE" u="sng" dirty="0">
                <a:latin typeface="Arial" charset="0"/>
                <a:cs typeface="Droid Sans Fallback" charset="0"/>
              </a:rPr>
            </a:br>
            <a:r>
              <a:rPr lang="de-DE" i="0" baseline="0" dirty="0"/>
              <a:t>Sehr viele Schüler erreichen den Mittleren Schulabschluss auch mit der abgeschlossenen Berufsausbildung über die Berufsschule oder die Berufsfachschule.</a:t>
            </a:r>
          </a:p>
          <a:p>
            <a:pPr marL="187141" marR="0" indent="-185765" algn="l" defTabSz="914400" rtl="0" eaLnBrk="1" fontAlgn="auto" latinLnBrk="0" hangingPunct="1">
              <a:lnSpc>
                <a:spcPct val="100000"/>
              </a:lnSpc>
              <a:spcBef>
                <a:spcPct val="0"/>
              </a:spcBef>
              <a:spcAft>
                <a:spcPts val="0"/>
              </a:spcAft>
              <a:buClrTx/>
              <a:buSzTx/>
              <a:buFontTx/>
              <a:buNone/>
              <a:tabLst/>
              <a:defRPr/>
            </a:pPr>
            <a:r>
              <a:rPr lang="de-DE" i="0" baseline="0" dirty="0"/>
              <a:t>Dies ist mit dem Mittleren Schulabschluss der Berufsschule möglich oder auch mit dem </a:t>
            </a:r>
            <a:r>
              <a:rPr lang="de-DE" i="0" baseline="0" dirty="0" err="1"/>
              <a:t>Quabi</a:t>
            </a:r>
            <a:r>
              <a:rPr lang="de-DE" i="0" baseline="0" dirty="0"/>
              <a:t>, den es in Bayern schon länger gibt. Die genauen Noten müssen Sie jetzt noch nicht kennen. Es ist gut, dass die Berufsausbildung damit den Stellenwert kriegt, den Sie verdient. So erhalten inzwischen die meisten Schüler mit einer Berufsausbildung im Nachhinein noch den Mittleren Schulabschluss verliehen. </a:t>
            </a:r>
          </a:p>
          <a:p>
            <a:pPr marL="187141" indent="-185765">
              <a:spcBef>
                <a:spcPct val="0"/>
              </a:spcBef>
            </a:pPr>
            <a:endParaRPr lang="de-DE" dirty="0">
              <a:latin typeface="Arial" charset="0"/>
              <a:cs typeface="Droid Sans Fallback" charset="0"/>
            </a:endParaRPr>
          </a:p>
          <a:p>
            <a:pPr marL="187141" indent="-185765">
              <a:spcBef>
                <a:spcPct val="0"/>
              </a:spcBef>
            </a:pPr>
            <a:r>
              <a:rPr lang="de-DE" b="1" u="sng" dirty="0">
                <a:latin typeface="Arial" charset="0"/>
                <a:cs typeface="Droid Sans Fallback" charset="0"/>
              </a:rPr>
              <a:t>(Mit sehr ausführlichen</a:t>
            </a:r>
            <a:r>
              <a:rPr lang="de-DE" b="1" u="sng" baseline="0" dirty="0">
                <a:latin typeface="Arial" charset="0"/>
                <a:cs typeface="Droid Sans Fallback" charset="0"/>
              </a:rPr>
              <a:t> Infos: - zur Auswahl </a:t>
            </a:r>
            <a:r>
              <a:rPr lang="de-DE" b="1" u="sng" baseline="0" dirty="0">
                <a:latin typeface="Arial" charset="0"/>
                <a:cs typeface="Droid Sans Fallback" charset="0"/>
                <a:sym typeface="Wingdings" panose="05000000000000000000" pitchFamily="2" charset="2"/>
              </a:rPr>
              <a:t>)</a:t>
            </a:r>
            <a:endParaRPr lang="de-DE" b="1" u="sng" dirty="0">
              <a:latin typeface="Arial" charset="0"/>
              <a:cs typeface="Droid Sans Fallback" charset="0"/>
            </a:endParaRPr>
          </a:p>
          <a:p>
            <a:pPr marL="187141" indent="-185765">
              <a:spcBef>
                <a:spcPct val="0"/>
              </a:spcBef>
            </a:pPr>
            <a:r>
              <a:rPr lang="de-DE" dirty="0">
                <a:latin typeface="Arial" charset="0"/>
                <a:cs typeface="Droid Sans Fallback" charset="0"/>
              </a:rPr>
              <a:t>Dazu</a:t>
            </a:r>
            <a:r>
              <a:rPr lang="de-DE" baseline="0" dirty="0">
                <a:latin typeface="Arial" charset="0"/>
                <a:cs typeface="Droid Sans Fallback" charset="0"/>
              </a:rPr>
              <a:t> ist nicht zwingend der </a:t>
            </a:r>
            <a:r>
              <a:rPr lang="de-DE" dirty="0" err="1">
                <a:latin typeface="Arial" charset="0"/>
                <a:cs typeface="Droid Sans Fallback" charset="0"/>
              </a:rPr>
              <a:t>Quali</a:t>
            </a:r>
            <a:r>
              <a:rPr lang="de-DE" dirty="0">
                <a:latin typeface="Arial" charset="0"/>
                <a:cs typeface="Droid Sans Fallback" charset="0"/>
              </a:rPr>
              <a:t> nötig:</a:t>
            </a:r>
          </a:p>
          <a:p>
            <a:pPr marL="187141" indent="-185765">
              <a:spcBef>
                <a:spcPct val="0"/>
              </a:spcBef>
            </a:pPr>
            <a:r>
              <a:rPr lang="de-DE" b="1" dirty="0">
                <a:latin typeface="Arial" charset="0"/>
                <a:cs typeface="Droid Sans Fallback" charset="0"/>
              </a:rPr>
              <a:t>Der</a:t>
            </a:r>
            <a:r>
              <a:rPr lang="de-DE" b="1" baseline="0" dirty="0">
                <a:latin typeface="Arial" charset="0"/>
                <a:cs typeface="Droid Sans Fallback" charset="0"/>
              </a:rPr>
              <a:t> Mittlere Schulabschluss der Berufsschule</a:t>
            </a:r>
          </a:p>
          <a:p>
            <a:pPr marL="187141" indent="-185765">
              <a:spcBef>
                <a:spcPct val="0"/>
              </a:spcBef>
            </a:pPr>
            <a:r>
              <a:rPr lang="de-DE" b="1" baseline="0" dirty="0">
                <a:latin typeface="Arial" charset="0"/>
                <a:cs typeface="Droid Sans Fallback" charset="0"/>
              </a:rPr>
              <a:t>- </a:t>
            </a:r>
            <a:r>
              <a:rPr lang="de-DE" dirty="0">
                <a:latin typeface="Arial" charset="0"/>
                <a:cs typeface="Droid Sans Fallback" charset="0"/>
              </a:rPr>
              <a:t>abgeschlossene Berufsausbildung</a:t>
            </a:r>
          </a:p>
          <a:p>
            <a:pPr marL="187141" indent="-185765">
              <a:spcBef>
                <a:spcPct val="0"/>
              </a:spcBef>
              <a:buFontTx/>
              <a:buChar char="-"/>
            </a:pPr>
            <a:r>
              <a:rPr lang="de-DE" dirty="0"/>
              <a:t>Abschlusszeugnis der Berufsschule mit einem Mindestnotendurchschnitt von 3,0</a:t>
            </a:r>
          </a:p>
          <a:p>
            <a:pPr marL="187141" indent="-185765">
              <a:spcBef>
                <a:spcPct val="0"/>
              </a:spcBef>
              <a:buFontTx/>
              <a:buChar char="-"/>
            </a:pPr>
            <a:r>
              <a:rPr lang="de-DE" dirty="0">
                <a:latin typeface="Arial" charset="0"/>
                <a:cs typeface="Droid Sans Fallback" charset="0"/>
              </a:rPr>
              <a:t> Nachweis ausreichender  </a:t>
            </a:r>
            <a:r>
              <a:rPr lang="de-DE" b="0" dirty="0">
                <a:latin typeface="Arial" charset="0"/>
                <a:cs typeface="Droid Sans Fallback" charset="0"/>
              </a:rPr>
              <a:t>(= Note 4) Englischkenntnisse,</a:t>
            </a:r>
            <a:br>
              <a:rPr lang="de-DE" b="0" dirty="0">
                <a:latin typeface="Arial" charset="0"/>
                <a:cs typeface="Droid Sans Fallback" charset="0"/>
              </a:rPr>
            </a:br>
            <a:r>
              <a:rPr lang="de-DE" dirty="0">
                <a:latin typeface="Arial" charset="0"/>
                <a:cs typeface="Droid Sans Fallback" charset="0"/>
              </a:rPr>
              <a:t>die dem Leistungsstand eines fünfjährigen Unterrichts entsprechen. </a:t>
            </a:r>
            <a:br>
              <a:rPr lang="de-DE" dirty="0">
                <a:latin typeface="Arial" charset="0"/>
                <a:cs typeface="Droid Sans Fallback" charset="0"/>
              </a:rPr>
            </a:br>
            <a:r>
              <a:rPr lang="de-DE" i="1" dirty="0">
                <a:latin typeface="Arial" charset="0"/>
                <a:cs typeface="Droid Sans Fallback" charset="0"/>
              </a:rPr>
              <a:t>(Hinweis für Sie, als Eltern: Englisch nicht vergessen!)</a:t>
            </a:r>
            <a:br>
              <a:rPr lang="de-DE" i="1" dirty="0">
                <a:latin typeface="Arial" charset="0"/>
                <a:cs typeface="Droid Sans Fallback" charset="0"/>
              </a:rPr>
            </a:br>
            <a:r>
              <a:rPr lang="de-DE" b="0" i="0" dirty="0">
                <a:latin typeface="Arial" charset="0"/>
                <a:cs typeface="Droid Sans Fallback" charset="0"/>
              </a:rPr>
              <a:t>wird von der Berufsschule ausgestellt</a:t>
            </a:r>
            <a:br>
              <a:rPr lang="de-DE" b="1" dirty="0">
                <a:latin typeface="Arial" charset="0"/>
                <a:cs typeface="Droid Sans Fallback" charset="0"/>
              </a:rPr>
            </a:br>
            <a:br>
              <a:rPr lang="de-DE" dirty="0">
                <a:latin typeface="Arial" charset="0"/>
                <a:cs typeface="Droid Sans Fallback" charset="0"/>
              </a:rPr>
            </a:br>
            <a:r>
              <a:rPr lang="de-DE" b="0" dirty="0">
                <a:latin typeface="Arial" charset="0"/>
                <a:cs typeface="Droid Sans Fallback" charset="0"/>
              </a:rPr>
              <a:t>Bayerische Spezialität (mit </a:t>
            </a:r>
            <a:r>
              <a:rPr lang="de-DE" b="0" dirty="0" err="1">
                <a:latin typeface="Arial" charset="0"/>
                <a:cs typeface="Droid Sans Fallback" charset="0"/>
              </a:rPr>
              <a:t>Quali</a:t>
            </a:r>
            <a:r>
              <a:rPr lang="de-DE" b="0" dirty="0">
                <a:latin typeface="Arial" charset="0"/>
                <a:cs typeface="Droid Sans Fallback" charset="0"/>
              </a:rPr>
              <a:t>) </a:t>
            </a:r>
            <a:r>
              <a:rPr lang="de-DE" b="1" dirty="0">
                <a:latin typeface="Arial" charset="0"/>
                <a:cs typeface="Droid Sans Fallback" charset="0"/>
              </a:rPr>
              <a:t>: </a:t>
            </a:r>
            <a:br>
              <a:rPr lang="de-DE" b="1" dirty="0">
                <a:latin typeface="Arial" charset="0"/>
                <a:cs typeface="Droid Sans Fallback" charset="0"/>
              </a:rPr>
            </a:br>
            <a:r>
              <a:rPr lang="de-DE" b="1" dirty="0">
                <a:latin typeface="Arial" charset="0"/>
                <a:cs typeface="Droid Sans Fallback" charset="0"/>
              </a:rPr>
              <a:t>Qualifizierter Beruflicher Bildungsabschluss (QUABI) </a:t>
            </a:r>
            <a:r>
              <a:rPr lang="de-DE" dirty="0">
                <a:latin typeface="Arial" charset="0"/>
                <a:cs typeface="Droid Sans Fallback" charset="0"/>
              </a:rPr>
              <a:t>–</a:t>
            </a:r>
            <a:br>
              <a:rPr lang="de-DE" dirty="0">
                <a:latin typeface="Arial" charset="0"/>
                <a:cs typeface="Droid Sans Fallback" charset="0"/>
              </a:rPr>
            </a:br>
            <a:r>
              <a:rPr lang="de-DE" sz="1200" kern="1200" dirty="0">
                <a:solidFill>
                  <a:schemeClr val="tx1"/>
                </a:solidFill>
                <a:effectLst/>
                <a:latin typeface="+mn-lt"/>
                <a:ea typeface="+mn-ea"/>
                <a:cs typeface="+mn-cs"/>
              </a:rPr>
              <a:t>der qualifizierende Abschluss der Mittelschule (</a:t>
            </a:r>
            <a:r>
              <a:rPr lang="de-DE" sz="1200" kern="1200" dirty="0" err="1">
                <a:solidFill>
                  <a:schemeClr val="tx1"/>
                </a:solidFill>
                <a:effectLst/>
                <a:latin typeface="+mn-lt"/>
                <a:ea typeface="+mn-ea"/>
                <a:cs typeface="+mn-cs"/>
              </a:rPr>
              <a:t>Quali</a:t>
            </a:r>
            <a:r>
              <a:rPr lang="de-DE" sz="1200" kern="1200" dirty="0">
                <a:solidFill>
                  <a:schemeClr val="tx1"/>
                </a:solidFill>
                <a:effectLst/>
                <a:latin typeface="+mn-lt"/>
                <a:ea typeface="+mn-ea"/>
                <a:cs typeface="+mn-cs"/>
              </a:rPr>
              <a:t>)</a:t>
            </a:r>
          </a:p>
          <a:p>
            <a:pPr marL="187141" indent="-185765">
              <a:spcBef>
                <a:spcPct val="0"/>
              </a:spcBef>
              <a:buFontTx/>
              <a:buChar char="-"/>
            </a:pPr>
            <a:r>
              <a:rPr lang="de-DE" sz="1200" kern="1200" dirty="0">
                <a:solidFill>
                  <a:schemeClr val="tx1"/>
                </a:solidFill>
                <a:effectLst/>
                <a:latin typeface="+mn-lt"/>
                <a:ea typeface="+mn-ea"/>
                <a:cs typeface="+mn-cs"/>
              </a:rPr>
              <a:t>Abschluss der Berufsausbildung mit einer Durchschnittsnote von 3,0 oder besser </a:t>
            </a:r>
          </a:p>
          <a:p>
            <a:pPr marL="187141" indent="-185765">
              <a:spcBef>
                <a:spcPct val="0"/>
              </a:spcBef>
              <a:buFontTx/>
              <a:buChar char="-"/>
            </a:pPr>
            <a:r>
              <a:rPr lang="de-DE" sz="1200" kern="1200" dirty="0">
                <a:solidFill>
                  <a:schemeClr val="tx1"/>
                </a:solidFill>
                <a:effectLst/>
                <a:latin typeface="+mn-lt"/>
                <a:ea typeface="+mn-ea"/>
                <a:cs typeface="+mn-cs"/>
              </a:rPr>
              <a:t>der Nachweis über mindestens ausreichende (= Note 4) Englischkenntnisse, die dem Leistungsstand eines fünfjährigen </a:t>
            </a:r>
            <a:r>
              <a:rPr lang="de-DE" b="0" i="1" dirty="0">
                <a:latin typeface="Arial" charset="0"/>
                <a:cs typeface="Droid Sans Fallback" charset="0"/>
              </a:rPr>
              <a:t>wird von der Mittelschule ausgestellt</a:t>
            </a:r>
            <a:br>
              <a:rPr lang="de-DE" b="1" dirty="0">
                <a:latin typeface="Arial" charset="0"/>
                <a:cs typeface="Droid Sans Fallback" charset="0"/>
              </a:rPr>
            </a:br>
            <a:br>
              <a:rPr lang="de-DE" b="1" dirty="0">
                <a:latin typeface="Arial" charset="0"/>
                <a:cs typeface="Droid Sans Fallback" charset="0"/>
              </a:rPr>
            </a:br>
            <a:r>
              <a:rPr lang="de-DE" u="sng" dirty="0">
                <a:latin typeface="Arial" charset="0"/>
                <a:cs typeface="Droid Sans Fallback" charset="0"/>
              </a:rPr>
              <a:t>mittlerer Pfeil</a:t>
            </a:r>
            <a:br>
              <a:rPr lang="de-DE" u="sng" dirty="0">
                <a:latin typeface="Arial" charset="0"/>
                <a:cs typeface="Droid Sans Fallback" charset="0"/>
              </a:rPr>
            </a:br>
            <a:r>
              <a:rPr lang="de-DE" b="1" dirty="0">
                <a:latin typeface="Arial" charset="0"/>
                <a:cs typeface="Droid Sans Fallback" charset="0"/>
              </a:rPr>
              <a:t>Mittelschule</a:t>
            </a:r>
            <a:r>
              <a:rPr lang="de-DE" dirty="0">
                <a:latin typeface="Arial" charset="0"/>
                <a:cs typeface="Droid Sans Fallback" charset="0"/>
              </a:rPr>
              <a:t>: </a:t>
            </a:r>
            <a:r>
              <a:rPr lang="de-DE" baseline="0" dirty="0">
                <a:latin typeface="Arial" charset="0"/>
                <a:cs typeface="Droid Sans Fallback" charset="0"/>
              </a:rPr>
              <a:t> Viele Schüler sind in der Mittelschule ab der 7.</a:t>
            </a:r>
            <a:r>
              <a:rPr lang="de-DE" dirty="0">
                <a:latin typeface="Arial" charset="0"/>
                <a:cs typeface="Droid Sans Fallback" charset="0"/>
              </a:rPr>
              <a:t> Klasse</a:t>
            </a:r>
            <a:r>
              <a:rPr lang="de-DE" baseline="0" dirty="0">
                <a:latin typeface="Arial" charset="0"/>
                <a:cs typeface="Droid Sans Fallback" charset="0"/>
              </a:rPr>
              <a:t> bereits im sogenannten M-Zug</a:t>
            </a:r>
            <a:r>
              <a:rPr lang="de-DE" dirty="0">
                <a:latin typeface="Arial" charset="0"/>
                <a:cs typeface="Droid Sans Fallback" charset="0"/>
              </a:rPr>
              <a:t> und somit auf dem Weg zum Mittleren</a:t>
            </a:r>
            <a:r>
              <a:rPr lang="de-DE" baseline="0" dirty="0">
                <a:latin typeface="Arial" charset="0"/>
                <a:cs typeface="Droid Sans Fallback" charset="0"/>
              </a:rPr>
              <a:t> Schulabschluss.</a:t>
            </a:r>
            <a:br>
              <a:rPr lang="de-DE" dirty="0">
                <a:latin typeface="Arial" charset="0"/>
                <a:cs typeface="Droid Sans Fallback" charset="0"/>
              </a:rPr>
            </a:br>
            <a:r>
              <a:rPr lang="de-DE" dirty="0">
                <a:latin typeface="Arial" charset="0"/>
                <a:cs typeface="Droid Sans Fallback" charset="0"/>
              </a:rPr>
              <a:t>(Aufnahmebedingungen: </a:t>
            </a:r>
          </a:p>
          <a:p>
            <a:pPr marL="187141" indent="-185765">
              <a:spcBef>
                <a:spcPct val="0"/>
              </a:spcBef>
              <a:buFontTx/>
              <a:buChar char="-"/>
            </a:pPr>
            <a:r>
              <a:rPr lang="de-DE" dirty="0">
                <a:latin typeface="Arial" charset="0"/>
                <a:cs typeface="Droid Sans Fallback" charset="0"/>
              </a:rPr>
              <a:t>M7: Notendurchschnitt 2,6 (M,D,E) </a:t>
            </a:r>
            <a:r>
              <a:rPr lang="de-DE" dirty="0">
                <a:effectLst/>
              </a:rPr>
              <a:t>oder Aufnahmeprüfung </a:t>
            </a:r>
          </a:p>
          <a:p>
            <a:pPr marL="187141" indent="-185765">
              <a:spcBef>
                <a:spcPct val="0"/>
              </a:spcBef>
              <a:buFontTx/>
              <a:buChar char="-"/>
            </a:pPr>
            <a:r>
              <a:rPr lang="de-DE" dirty="0">
                <a:latin typeface="Arial" charset="0"/>
                <a:cs typeface="Droid Sans Fallback" charset="0"/>
              </a:rPr>
              <a:t>Aufnahme in M8, M9: 2,3 </a:t>
            </a:r>
            <a:r>
              <a:rPr lang="de-DE" dirty="0">
                <a:effectLst/>
              </a:rPr>
              <a:t>oder Aufnahmeprüfung </a:t>
            </a:r>
          </a:p>
          <a:p>
            <a:pPr marL="187141" indent="-185765">
              <a:spcBef>
                <a:spcPct val="0"/>
              </a:spcBef>
              <a:buFontTx/>
              <a:buChar char="-"/>
            </a:pPr>
            <a:r>
              <a:rPr lang="de-DE" dirty="0">
                <a:latin typeface="Arial" charset="0"/>
                <a:cs typeface="Droid Sans Fallback" charset="0"/>
              </a:rPr>
              <a:t>M10: </a:t>
            </a:r>
            <a:r>
              <a:rPr lang="de-DE" dirty="0">
                <a:effectLst/>
              </a:rPr>
              <a:t>qualifizierender Abschluss der Mittelschule, Gesamtbewertung von mindestens 2,33 (D,M,E)</a:t>
            </a:r>
          </a:p>
          <a:p>
            <a:pPr marL="187141" indent="-185765">
              <a:spcBef>
                <a:spcPct val="0"/>
              </a:spcBef>
              <a:buFontTx/>
              <a:buChar char="-"/>
            </a:pPr>
            <a:endParaRPr lang="de-DE" dirty="0">
              <a:effectLst/>
            </a:endParaRPr>
          </a:p>
          <a:p>
            <a:pPr marL="187141" indent="-185765">
              <a:spcBef>
                <a:spcPct val="0"/>
              </a:spcBef>
              <a:buFontTx/>
              <a:buChar char="-"/>
            </a:pPr>
            <a:r>
              <a:rPr lang="de-DE" dirty="0">
                <a:effectLst/>
              </a:rPr>
              <a:t>An einigen Standorten gibt</a:t>
            </a:r>
            <a:r>
              <a:rPr lang="de-DE" baseline="0" dirty="0">
                <a:effectLst/>
              </a:rPr>
              <a:t> es auch die Vorbereitungsklassen (9+2), an denen in zwei Jahren der Mittlere Schulabschluss erworben wird.</a:t>
            </a:r>
            <a:endParaRPr lang="de-DE" dirty="0">
              <a:effectLst/>
            </a:endParaRPr>
          </a:p>
          <a:p>
            <a:pPr marL="1376" indent="0">
              <a:spcBef>
                <a:spcPct val="0"/>
              </a:spcBef>
              <a:buFontTx/>
              <a:buNone/>
            </a:pPr>
            <a:endParaRPr lang="de-DE" dirty="0">
              <a:effectLst/>
              <a:latin typeface="Arial" charset="0"/>
              <a:cs typeface="Droid Sans Fallback" charset="0"/>
            </a:endParaRPr>
          </a:p>
          <a:p>
            <a:br>
              <a:rPr lang="de-DE" dirty="0">
                <a:latin typeface="Arial" charset="0"/>
                <a:cs typeface="Droid Sans Fallback" charset="0"/>
              </a:rPr>
            </a:br>
            <a:r>
              <a:rPr lang="de-DE" u="sng" dirty="0">
                <a:latin typeface="Arial" charset="0"/>
                <a:cs typeface="Droid Sans Fallback" charset="0"/>
              </a:rPr>
              <a:t>rechter  Pfeil</a:t>
            </a:r>
            <a:br>
              <a:rPr lang="de-DE" u="sng" dirty="0">
                <a:latin typeface="Arial" charset="0"/>
                <a:cs typeface="Droid Sans Fallback" charset="0"/>
              </a:rPr>
            </a:br>
            <a:r>
              <a:rPr lang="de-DE" b="1" dirty="0">
                <a:latin typeface="Arial" charset="0"/>
                <a:cs typeface="Droid Sans Fallback" charset="0"/>
              </a:rPr>
              <a:t>Wirtschaftsschule:</a:t>
            </a:r>
            <a:br>
              <a:rPr lang="de-DE" b="1" dirty="0">
                <a:latin typeface="Arial" charset="0"/>
                <a:cs typeface="Droid Sans Fallback" charset="0"/>
              </a:rPr>
            </a:br>
            <a:r>
              <a:rPr lang="de-DE" sz="1200" kern="1200" dirty="0">
                <a:solidFill>
                  <a:schemeClr val="tx1"/>
                </a:solidFill>
                <a:effectLst/>
                <a:latin typeface="+mn-lt"/>
                <a:ea typeface="+mn-ea"/>
                <a:cs typeface="+mn-cs"/>
              </a:rPr>
              <a:t>Der Eintritt in die zweistufige Wirtschaftsschule ist möglich für Schülerinnen und Schüler</a:t>
            </a:r>
          </a:p>
          <a:p>
            <a:r>
              <a:rPr lang="de-DE" sz="1200" kern="1200" dirty="0">
                <a:solidFill>
                  <a:schemeClr val="tx1"/>
                </a:solidFill>
                <a:effectLst/>
                <a:latin typeface="+mn-lt"/>
                <a:ea typeface="+mn-ea"/>
                <a:cs typeface="+mn-cs"/>
              </a:rPr>
              <a:t>- mit qualifizierendem Abschluss der Mittelschule,</a:t>
            </a:r>
          </a:p>
          <a:p>
            <a:r>
              <a:rPr lang="de-DE" sz="1200" kern="1200" dirty="0">
                <a:solidFill>
                  <a:schemeClr val="tx1"/>
                </a:solidFill>
                <a:effectLst/>
                <a:latin typeface="+mn-lt"/>
                <a:ea typeface="+mn-ea"/>
                <a:cs typeface="+mn-cs"/>
              </a:rPr>
              <a:t>- mit erfolgreichem Abschluss der Mittelschule und Bestehen einer Probezeit,</a:t>
            </a:r>
          </a:p>
          <a:p>
            <a:r>
              <a:rPr lang="de-DE" sz="1200" kern="1200" dirty="0">
                <a:solidFill>
                  <a:schemeClr val="tx1"/>
                </a:solidFill>
                <a:effectLst/>
                <a:latin typeface="+mn-lt"/>
                <a:ea typeface="+mn-ea"/>
                <a:cs typeface="+mn-cs"/>
              </a:rPr>
              <a:t>- die mit Erfolg die Jahrgangsstufe 9 der Realschule, der Mittleren-Reife-Klasse der Mittelschule oder des Gymnasiums durchlaufen haben,</a:t>
            </a:r>
          </a:p>
          <a:p>
            <a:pPr marL="171450" indent="-171450">
              <a:buFontTx/>
              <a:buChar char="-"/>
            </a:pPr>
            <a:r>
              <a:rPr lang="de-DE" sz="1200" kern="1200" dirty="0">
                <a:solidFill>
                  <a:schemeClr val="tx1"/>
                </a:solidFill>
                <a:effectLst/>
                <a:latin typeface="+mn-lt"/>
                <a:ea typeface="+mn-ea"/>
                <a:cs typeface="+mn-cs"/>
              </a:rPr>
              <a:t>die die Jahrgangsstufe 9 der Mittleren-Reife-Klasse der Mittelschule, der Realschule oder des Gymnasiums ohne Erfolg absolviert haben, aber im Jahreszeugnis der Jahrgangsstufe 9 in den Fächern Deutsch und Englisch mindestens die Note 4 erzielt haben.)</a:t>
            </a:r>
          </a:p>
          <a:p>
            <a:pPr marL="0" indent="0">
              <a:buFontTx/>
              <a:buNone/>
            </a:pP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 </a:t>
            </a:r>
          </a:p>
          <a:p>
            <a:pPr marL="187141" indent="-185765">
              <a:spcBef>
                <a:spcPct val="0"/>
              </a:spcBef>
            </a:pPr>
            <a:endParaRPr lang="de-DE" dirty="0">
              <a:latin typeface="Arial" charset="0"/>
              <a:cs typeface="Droid Sans Fallback" charset="0"/>
            </a:endParaRPr>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D397E-2BEB-43E6-8B38-139E4F452031}"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4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391"/>
              </a:spcBef>
              <a:spcAft>
                <a:spcPts val="0"/>
              </a:spcAft>
              <a:buClrTx/>
              <a:buSzTx/>
              <a:buFontTx/>
              <a:buNone/>
              <a:tabLst/>
              <a:defRPr/>
            </a:pPr>
            <a:r>
              <a:rPr lang="de-DE" b="1" u="sng" dirty="0"/>
              <a:t>Textvorschlag:</a:t>
            </a:r>
          </a:p>
          <a:p>
            <a:pPr>
              <a:spcBef>
                <a:spcPts val="391"/>
              </a:spcBef>
            </a:pPr>
            <a:r>
              <a:rPr lang="de-DE" dirty="0">
                <a:latin typeface="Arial" charset="0"/>
                <a:cs typeface="Droid Sans Fallback" charset="0"/>
              </a:rPr>
              <a:t>Die mit den Mittleren Schulabschluss erworbenen Berechtigungen sind </a:t>
            </a:r>
            <a:r>
              <a:rPr lang="de-DE" b="1" dirty="0">
                <a:latin typeface="Arial" charset="0"/>
                <a:cs typeface="Droid Sans Fallback" charset="0"/>
              </a:rPr>
              <a:t>gleichwertig, </a:t>
            </a:r>
            <a:br>
              <a:rPr lang="de-DE" b="1" dirty="0">
                <a:latin typeface="Arial" charset="0"/>
                <a:cs typeface="Droid Sans Fallback" charset="0"/>
              </a:rPr>
            </a:br>
            <a:r>
              <a:rPr lang="de-DE" dirty="0">
                <a:latin typeface="Arial" charset="0"/>
                <a:cs typeface="Droid Sans Fallback" charset="0"/>
              </a:rPr>
              <a:t>unabhängig von der Schulart, an der sie erworben wurden, </a:t>
            </a:r>
            <a:br>
              <a:rPr lang="de-DE" dirty="0">
                <a:latin typeface="Arial" charset="0"/>
                <a:cs typeface="Droid Sans Fallback" charset="0"/>
              </a:rPr>
            </a:br>
            <a:r>
              <a:rPr lang="de-DE" dirty="0">
                <a:latin typeface="Arial" charset="0"/>
                <a:cs typeface="Droid Sans Fallback" charset="0"/>
              </a:rPr>
              <a:t>sie sind allerdings </a:t>
            </a:r>
            <a:r>
              <a:rPr lang="de-DE" b="1" dirty="0">
                <a:latin typeface="Arial" charset="0"/>
                <a:cs typeface="Droid Sans Fallback" charset="0"/>
              </a:rPr>
              <a:t>nicht gleichartig </a:t>
            </a:r>
            <a:r>
              <a:rPr lang="de-DE" dirty="0">
                <a:latin typeface="Arial" charset="0"/>
                <a:cs typeface="Droid Sans Fallback" charset="0"/>
              </a:rPr>
              <a:t>(unterschiedliche Ausbildungsschwerpunkte).  </a:t>
            </a:r>
            <a:br>
              <a:rPr lang="de-DE" dirty="0">
                <a:latin typeface="Arial" charset="0"/>
                <a:cs typeface="Droid Sans Fallback" charset="0"/>
              </a:rPr>
            </a:br>
            <a:endParaRPr lang="de-DE" dirty="0">
              <a:latin typeface="Arial" charset="0"/>
              <a:cs typeface="Droid Sans Fallback" charset="0"/>
            </a:endParaRPr>
          </a:p>
          <a:p>
            <a:pPr>
              <a:spcBef>
                <a:spcPts val="391"/>
              </a:spcBef>
            </a:pPr>
            <a:r>
              <a:rPr lang="de-DE" dirty="0">
                <a:latin typeface="Arial" charset="0"/>
                <a:cs typeface="Droid Sans Fallback" charset="0"/>
              </a:rPr>
              <a:t>Gleichwertig ist die Zugangsberechtigung für weiterführende Bildungswege</a:t>
            </a:r>
          </a:p>
          <a:p>
            <a:pPr>
              <a:spcBef>
                <a:spcPts val="391"/>
              </a:spcBef>
            </a:pPr>
            <a:r>
              <a:rPr lang="de-DE" dirty="0">
                <a:latin typeface="Arial" charset="0"/>
                <a:cs typeface="Droid Sans Fallback" charset="0"/>
              </a:rPr>
              <a:t>Beispiel: Mittlerer Schulabschluss - Berechtigung zur Aufnahme</a:t>
            </a:r>
          </a:p>
          <a:p>
            <a:pPr>
              <a:spcBef>
                <a:spcPts val="391"/>
              </a:spcBef>
            </a:pPr>
            <a:r>
              <a:rPr lang="de-DE" dirty="0">
                <a:latin typeface="Arial" charset="0"/>
                <a:cs typeface="Droid Sans Fallback" charset="0"/>
              </a:rPr>
              <a:t>- FOS/BOS (Berufliche Oberschule)</a:t>
            </a:r>
          </a:p>
          <a:p>
            <a:pPr>
              <a:spcBef>
                <a:spcPts val="391"/>
              </a:spcBef>
            </a:pPr>
            <a:r>
              <a:rPr lang="de-DE" dirty="0">
                <a:latin typeface="Arial" charset="0"/>
                <a:cs typeface="Droid Sans Fallback" charset="0"/>
              </a:rPr>
              <a:t>- Einführungsklasse am Gymnasium</a:t>
            </a:r>
          </a:p>
          <a:p>
            <a:pPr>
              <a:spcBef>
                <a:spcPts val="391"/>
              </a:spcBef>
              <a:buFont typeface="Arial" charset="0"/>
              <a:buChar char="-"/>
            </a:pPr>
            <a:r>
              <a:rPr lang="de-DE" dirty="0">
                <a:latin typeface="Arial" charset="0"/>
                <a:cs typeface="Droid Sans Fallback" charset="0"/>
              </a:rPr>
              <a:t> Fachakademie                                    </a:t>
            </a:r>
            <a:br>
              <a:rPr lang="de-DE" dirty="0">
                <a:latin typeface="Arial" charset="0"/>
                <a:cs typeface="Droid Sans Fallback" charset="0"/>
              </a:rPr>
            </a:br>
            <a:r>
              <a:rPr lang="de-DE" i="1" dirty="0">
                <a:latin typeface="Arial" charset="0"/>
                <a:cs typeface="Droid Sans Fallback" charset="0"/>
              </a:rPr>
              <a:t>Allerdings Notendurchschnitte beachten!!!</a:t>
            </a:r>
            <a:r>
              <a:rPr lang="de-DE" dirty="0">
                <a:latin typeface="Arial" charset="0"/>
                <a:cs typeface="Droid Sans Fallback" charset="0"/>
              </a:rPr>
              <a:t> </a:t>
            </a:r>
            <a:br>
              <a:rPr lang="de-DE" dirty="0">
                <a:latin typeface="Arial" charset="0"/>
                <a:cs typeface="Droid Sans Fallback" charset="0"/>
              </a:rPr>
            </a:br>
            <a:br>
              <a:rPr lang="de-DE" dirty="0">
                <a:latin typeface="Arial" charset="0"/>
                <a:cs typeface="Droid Sans Fallback" charset="0"/>
              </a:rPr>
            </a:br>
            <a:r>
              <a:rPr lang="de-DE" dirty="0">
                <a:latin typeface="Arial" charset="0"/>
                <a:cs typeface="Droid Sans Fallback" charset="0"/>
              </a:rPr>
              <a:t>ABER: Das Puzzle passt nicht immer ganz zusammen – So müssen Lerninhalte unter Umständen nachgeholt werden.</a:t>
            </a:r>
            <a:br>
              <a:rPr lang="de-DE" dirty="0">
                <a:latin typeface="Arial" charset="0"/>
                <a:cs typeface="Droid Sans Fallback" charset="0"/>
              </a:rPr>
            </a:br>
            <a:r>
              <a:rPr lang="de-DE" dirty="0">
                <a:latin typeface="Arial" charset="0"/>
                <a:cs typeface="Droid Sans Fallback" charset="0"/>
              </a:rPr>
              <a:t>Dazu gibt es </a:t>
            </a:r>
            <a:r>
              <a:rPr lang="de-DE" b="1" dirty="0">
                <a:latin typeface="Arial" charset="0"/>
                <a:cs typeface="Droid Sans Fallback" charset="0"/>
              </a:rPr>
              <a:t>Brückenangebote (z.B.</a:t>
            </a:r>
            <a:r>
              <a:rPr lang="de-DE" b="1" baseline="0" dirty="0">
                <a:latin typeface="Arial" charset="0"/>
                <a:cs typeface="Droid Sans Fallback" charset="0"/>
              </a:rPr>
              <a:t> Vorkurse)</a:t>
            </a:r>
            <a:r>
              <a:rPr lang="de-DE" b="0" dirty="0">
                <a:latin typeface="Arial" charset="0"/>
                <a:cs typeface="Droid Sans Fallback" charset="0"/>
              </a:rPr>
              <a:t>, die immer mehr ausgebaut werden,</a:t>
            </a:r>
            <a:r>
              <a:rPr lang="de-DE" b="0" baseline="0" dirty="0">
                <a:latin typeface="Arial" charset="0"/>
                <a:cs typeface="Droid Sans Fallback" charset="0"/>
              </a:rPr>
              <a:t> um die Durchlässigkeit zu erhöhen.</a:t>
            </a:r>
            <a:r>
              <a:rPr lang="de-DE" b="0" dirty="0">
                <a:latin typeface="Arial" charset="0"/>
                <a:cs typeface="Droid Sans Fallback" charset="0"/>
              </a:rPr>
              <a:t>  </a:t>
            </a:r>
          </a:p>
          <a:p>
            <a:pPr>
              <a:spcBef>
                <a:spcPts val="391"/>
              </a:spcBef>
            </a:pPr>
            <a:endParaRPr lang="de-DE" i="1" dirty="0">
              <a:latin typeface="Arial" charset="0"/>
              <a:cs typeface="Droid Sans Fallback" charset="0"/>
            </a:endParaRPr>
          </a:p>
          <a:p>
            <a:pPr>
              <a:spcBef>
                <a:spcPts val="391"/>
              </a:spcBef>
            </a:pPr>
            <a:r>
              <a:rPr lang="de-DE" i="0" dirty="0">
                <a:latin typeface="Arial" charset="0"/>
                <a:cs typeface="Droid Sans Fallback" charset="0"/>
              </a:rPr>
              <a:t>Die</a:t>
            </a:r>
            <a:r>
              <a:rPr lang="de-DE" i="0" baseline="0" dirty="0">
                <a:latin typeface="Arial" charset="0"/>
                <a:cs typeface="Droid Sans Fallback" charset="0"/>
              </a:rPr>
              <a:t> Erfahrung zeigt z.B.:</a:t>
            </a:r>
            <a:br>
              <a:rPr lang="de-DE" i="0" baseline="0" dirty="0">
                <a:latin typeface="Arial" charset="0"/>
                <a:cs typeface="Droid Sans Fallback" charset="0"/>
              </a:rPr>
            </a:br>
            <a:r>
              <a:rPr lang="de-DE" i="0" baseline="0" dirty="0">
                <a:latin typeface="Arial" charset="0"/>
                <a:cs typeface="Droid Sans Fallback" charset="0"/>
              </a:rPr>
              <a:t>Für Schüler aus der M-Klasse ist die FOS nicht zwingend das passende Puzzleteil. Die FOS baut historisch auf die Realschule auf. Allerdings haben Schüler, die den Mittleren Schulabschluss an der Mittelschule erworben haben und eine Berufsausbildung abgeschlossen haben, an der BOS sehr gute Chancen. An der Universität schätzt man diese Schüler mit Praxiserfahrung ganz besonders. Dies wird uns immer wieder rückgemeldet.  </a:t>
            </a:r>
          </a:p>
          <a:p>
            <a:r>
              <a:rPr lang="de-DE" i="0" baseline="0" dirty="0">
                <a:latin typeface="Arial" charset="0"/>
              </a:rPr>
              <a:t>Dies zeigt ein weiteres Mal den großen Stellenwert einer Berufsausbildung auf.</a:t>
            </a:r>
            <a:endParaRPr lang="de-DE" dirty="0"/>
          </a:p>
        </p:txBody>
      </p:sp>
      <p:sp>
        <p:nvSpPr>
          <p:cNvPr id="4" name="Foliennummernplatzhalter 3"/>
          <p:cNvSpPr>
            <a:spLocks noGrp="1"/>
          </p:cNvSpPr>
          <p:nvPr>
            <p:ph type="sldNum" sz="quarter" idx="10"/>
          </p:nvPr>
        </p:nvSpPr>
        <p:spPr/>
        <p:txBody>
          <a:bodyPr/>
          <a:lstStyle/>
          <a:p>
            <a:fld id="{361D397E-2BEB-43E6-8B38-139E4F452031}" type="slidenum">
              <a:rPr lang="de-DE" smtClean="0"/>
              <a:pPr/>
              <a:t>6</a:t>
            </a:fld>
            <a:endParaRPr lang="de-DE"/>
          </a:p>
        </p:txBody>
      </p:sp>
    </p:spTree>
    <p:extLst>
      <p:ext uri="{BB962C8B-B14F-4D97-AF65-F5344CB8AC3E}">
        <p14:creationId xmlns:p14="http://schemas.microsoft.com/office/powerpoint/2010/main" val="3169674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sng" dirty="0"/>
              <a:t>Textvorschlag:</a:t>
            </a:r>
          </a:p>
          <a:p>
            <a:r>
              <a:rPr lang="de-DE" dirty="0"/>
              <a:t>An der Grafik sehen Sie die blauen Sternchen an den Schulen, die auf vielen verschiedenen Wegen zur Hochschulreife führen.</a:t>
            </a:r>
            <a:r>
              <a:rPr lang="de-DE" baseline="0" dirty="0"/>
              <a:t> </a:t>
            </a:r>
          </a:p>
          <a:p>
            <a:r>
              <a:rPr lang="de-DE" baseline="0" dirty="0"/>
              <a:t>Bereits ab der 5. Klasse zur Wahl stehend, das Gymnasium </a:t>
            </a:r>
            <a:br>
              <a:rPr lang="de-DE" baseline="0" dirty="0"/>
            </a:br>
            <a:r>
              <a:rPr lang="de-DE" baseline="0" dirty="0"/>
              <a:t>und dann sehr wesentlich die beruflichen Schulen: </a:t>
            </a:r>
            <a:br>
              <a:rPr lang="de-DE" baseline="0" dirty="0"/>
            </a:br>
            <a:r>
              <a:rPr lang="de-DE" baseline="0" dirty="0"/>
              <a:t>da sind Fachakademien und Fachschulen, die eine vertiefte berufliche Bildung anbieten und dazu die Möglichkeit einer Hochschulreife </a:t>
            </a:r>
          </a:p>
          <a:p>
            <a:r>
              <a:rPr lang="de-DE" baseline="0" dirty="0"/>
              <a:t>und - sehr wichtig: </a:t>
            </a:r>
            <a:br>
              <a:rPr lang="de-DE" baseline="0" dirty="0"/>
            </a:br>
            <a:r>
              <a:rPr lang="de-DE" baseline="0" dirty="0"/>
              <a:t>Die Berufliche Oberschule Bayern, die unter ihrem Dach zwei Schulen hat, die Fachoberschule und die Berufsoberschule.</a:t>
            </a:r>
          </a:p>
          <a:p>
            <a:endParaRPr lang="de-DE" baseline="0" dirty="0"/>
          </a:p>
          <a:p>
            <a:endParaRPr lang="de-DE" dirty="0"/>
          </a:p>
          <a:p>
            <a:r>
              <a:rPr lang="de-DE" dirty="0"/>
              <a:t>Die Hochschulreife wird mit gewöhnlich</a:t>
            </a:r>
            <a:r>
              <a:rPr lang="de-DE" baseline="0" dirty="0"/>
              <a:t> mit dem Abitur erreicht. Dieses kann am Gymnasium oder über die Berufliche Oberschule an der FOS oder BOS erreicht werden.</a:t>
            </a:r>
            <a:br>
              <a:rPr lang="de-DE" baseline="0" dirty="0"/>
            </a:br>
            <a:r>
              <a:rPr lang="de-DE" baseline="0" dirty="0"/>
              <a:t>Auch an Fachakademien oder Fachschulen kann man die Hochschulreife erlangen.</a:t>
            </a:r>
          </a:p>
          <a:p>
            <a:endParaRPr lang="de-DE" dirty="0"/>
          </a:p>
        </p:txBody>
      </p:sp>
      <p:sp>
        <p:nvSpPr>
          <p:cNvPr id="4" name="Foliennummernplatzhalter 3"/>
          <p:cNvSpPr>
            <a:spLocks noGrp="1"/>
          </p:cNvSpPr>
          <p:nvPr>
            <p:ph type="sldNum" sz="quarter" idx="10"/>
          </p:nvPr>
        </p:nvSpPr>
        <p:spPr/>
        <p:txBody>
          <a:bodyPr/>
          <a:lstStyle/>
          <a:p>
            <a:fld id="{361D397E-2BEB-43E6-8B38-139E4F452031}" type="slidenum">
              <a:rPr lang="de-DE" smtClean="0"/>
              <a:pPr/>
              <a:t>7</a:t>
            </a:fld>
            <a:endParaRPr lang="de-DE"/>
          </a:p>
        </p:txBody>
      </p:sp>
    </p:spTree>
    <p:extLst>
      <p:ext uri="{BB962C8B-B14F-4D97-AF65-F5344CB8AC3E}">
        <p14:creationId xmlns:p14="http://schemas.microsoft.com/office/powerpoint/2010/main" val="2828125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u="sng" dirty="0"/>
              <a:t>Textvorschlag:</a:t>
            </a:r>
          </a:p>
          <a:p>
            <a:r>
              <a:rPr lang="de-DE" dirty="0"/>
              <a:t>Die hier dargestellten Schulen führen </a:t>
            </a:r>
            <a:r>
              <a:rPr lang="de-DE" b="1" dirty="0"/>
              <a:t>rein auf der schulischen Schiene </a:t>
            </a:r>
            <a:r>
              <a:rPr lang="de-DE" dirty="0"/>
              <a:t>zu</a:t>
            </a:r>
            <a:r>
              <a:rPr lang="de-DE" baseline="0" dirty="0"/>
              <a:t> einer Hochschulreife.</a:t>
            </a:r>
          </a:p>
          <a:p>
            <a:r>
              <a:rPr lang="de-DE" baseline="0" dirty="0"/>
              <a:t>Das Gymnasium, die Fachoberschule für Schüler mit mittlerem Schulabschluss, die aber noch keine Berufsausbildung gemacht haben und der letzte Pfeil – ein vielleicht nicht so bekannter Weg über das Gymnasium: </a:t>
            </a:r>
          </a:p>
          <a:p>
            <a:br>
              <a:rPr lang="de-DE" baseline="0" dirty="0"/>
            </a:br>
            <a:r>
              <a:rPr lang="de-DE" dirty="0"/>
              <a:t>Der Eintritt in das Gymnasium ist zwar nach dem Erwerb des mittleren Schulabschlusses an einer Realschule, Wirtschaftsschule oder Mittelschule auch direkt in die nächsthöhere Jahrgangsstufe möglich.</a:t>
            </a:r>
            <a:br>
              <a:rPr lang="de-DE" dirty="0"/>
            </a:br>
            <a:r>
              <a:rPr lang="de-DE" dirty="0"/>
              <a:t>Günstiger als der direkte Eintritt in ein Gymnasium ist es, eine spezielle Klasse, eine </a:t>
            </a:r>
            <a:r>
              <a:rPr lang="de-DE" b="1" dirty="0"/>
              <a:t>Einführungsklasse</a:t>
            </a:r>
            <a:r>
              <a:rPr lang="de-DE" dirty="0"/>
              <a:t> (Jahrgangsstufe 10) zu besuchen. </a:t>
            </a:r>
            <a:br>
              <a:rPr lang="de-DE" dirty="0"/>
            </a:br>
            <a:r>
              <a:rPr lang="de-DE" dirty="0"/>
              <a:t>Der erfolgreiche Besuch einer Einführungsklasse (es gibt keine Probezeit, Wiederholung der Einführungsklasse ist nicht möglich) berechtigt den Schüler zum Eintritt in die Jahrgangsstufe 11 des Gymnasiums. </a:t>
            </a:r>
          </a:p>
          <a:p>
            <a:endParaRPr lang="de-DE" dirty="0"/>
          </a:p>
          <a:p>
            <a:r>
              <a:rPr lang="de-DE" dirty="0"/>
              <a:t>Die Eignung für den Eintritt in eine Einführungsklasse wird von der Schule, an der der mittlere Schulabschluss abgelegt wird am Schuljahresende in einem Gutachten ggf. bestätigt. </a:t>
            </a:r>
            <a:br>
              <a:rPr lang="de-DE" dirty="0"/>
            </a:br>
            <a:r>
              <a:rPr lang="de-DE" dirty="0"/>
              <a:t>Eine Eignung liegt bei befriedigenden Noten in den Fächern Deutsch, Mathematik und Englisch (D, M und E) vor. </a:t>
            </a:r>
          </a:p>
        </p:txBody>
      </p:sp>
      <p:sp>
        <p:nvSpPr>
          <p:cNvPr id="4" name="Foliennummernplatzhalter 3"/>
          <p:cNvSpPr>
            <a:spLocks noGrp="1"/>
          </p:cNvSpPr>
          <p:nvPr>
            <p:ph type="sldNum" sz="quarter" idx="10"/>
          </p:nvPr>
        </p:nvSpPr>
        <p:spPr/>
        <p:txBody>
          <a:bodyPr/>
          <a:lstStyle/>
          <a:p>
            <a:fld id="{361D397E-2BEB-43E6-8B38-139E4F452031}" type="slidenum">
              <a:rPr lang="de-DE" smtClean="0"/>
              <a:pPr/>
              <a:t>8</a:t>
            </a:fld>
            <a:endParaRPr lang="de-DE"/>
          </a:p>
        </p:txBody>
      </p:sp>
    </p:spTree>
    <p:extLst>
      <p:ext uri="{BB962C8B-B14F-4D97-AF65-F5344CB8AC3E}">
        <p14:creationId xmlns:p14="http://schemas.microsoft.com/office/powerpoint/2010/main" val="2405501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87141" marR="0" indent="-185765" algn="l" defTabSz="914400" rtl="0" eaLnBrk="1" fontAlgn="auto" latinLnBrk="0" hangingPunct="1">
              <a:lnSpc>
                <a:spcPct val="100000"/>
              </a:lnSpc>
              <a:spcBef>
                <a:spcPct val="0"/>
              </a:spcBef>
              <a:spcAft>
                <a:spcPts val="0"/>
              </a:spcAft>
              <a:buClrTx/>
              <a:buSzTx/>
              <a:buFontTx/>
              <a:buNone/>
              <a:tabLst/>
              <a:defRPr/>
            </a:pPr>
            <a:r>
              <a:rPr lang="de-DE" b="1" u="sng" dirty="0"/>
              <a:t>Textvorschlag:</a:t>
            </a:r>
          </a:p>
          <a:p>
            <a:pPr marL="187141" marR="0" indent="-185765" algn="l" defTabSz="914400" rtl="0" eaLnBrk="1" fontAlgn="auto" latinLnBrk="0" hangingPunct="1">
              <a:lnSpc>
                <a:spcPct val="100000"/>
              </a:lnSpc>
              <a:spcBef>
                <a:spcPct val="0"/>
              </a:spcBef>
              <a:spcAft>
                <a:spcPts val="0"/>
              </a:spcAft>
              <a:buClrTx/>
              <a:buSzTx/>
              <a:buFontTx/>
              <a:buNone/>
              <a:tabLst/>
              <a:defRPr/>
            </a:pPr>
            <a:r>
              <a:rPr lang="de-DE" b="0" dirty="0">
                <a:latin typeface="Arial" charset="0"/>
                <a:cs typeface="Droid Sans Fallback" charset="0"/>
              </a:rPr>
              <a:t>Die Erfahrung zeigt, dass junge Menschen, die bereits eine Berufsausbildung haben sehr motiviert und engagiert an ihrer Zukunft arbeiten. </a:t>
            </a:r>
          </a:p>
          <a:p>
            <a:pPr marL="187141" marR="0" indent="-185765" algn="l" defTabSz="914400" rtl="0" eaLnBrk="1" fontAlgn="auto" latinLnBrk="0" hangingPunct="1">
              <a:lnSpc>
                <a:spcPct val="100000"/>
              </a:lnSpc>
              <a:spcBef>
                <a:spcPct val="0"/>
              </a:spcBef>
              <a:spcAft>
                <a:spcPts val="0"/>
              </a:spcAft>
              <a:buClrTx/>
              <a:buSzTx/>
              <a:buFontTx/>
              <a:buNone/>
              <a:tabLst/>
              <a:defRPr/>
            </a:pPr>
            <a:endParaRPr lang="de-DE" b="0" dirty="0">
              <a:latin typeface="Arial" charset="0"/>
              <a:cs typeface="Droid Sans Fallback" charset="0"/>
            </a:endParaRPr>
          </a:p>
          <a:p>
            <a:pPr marL="187141" marR="0" indent="-185765" algn="l" defTabSz="914400" rtl="0" eaLnBrk="1" fontAlgn="auto" latinLnBrk="0" hangingPunct="1">
              <a:lnSpc>
                <a:spcPct val="100000"/>
              </a:lnSpc>
              <a:spcBef>
                <a:spcPct val="0"/>
              </a:spcBef>
              <a:spcAft>
                <a:spcPts val="0"/>
              </a:spcAft>
              <a:buClrTx/>
              <a:buSzTx/>
              <a:buFontTx/>
              <a:buNone/>
              <a:tabLst/>
              <a:defRPr/>
            </a:pPr>
            <a:r>
              <a:rPr lang="de-DE" b="0" dirty="0">
                <a:latin typeface="Arial" charset="0"/>
                <a:cs typeface="Droid Sans Fallback" charset="0"/>
              </a:rPr>
              <a:t>So ist es möglich an den </a:t>
            </a:r>
          </a:p>
          <a:p>
            <a:pPr marL="187141" indent="-185765">
              <a:spcBef>
                <a:spcPct val="0"/>
              </a:spcBef>
            </a:pPr>
            <a:r>
              <a:rPr lang="de-DE" b="1" dirty="0">
                <a:latin typeface="Arial" charset="0"/>
                <a:cs typeface="Droid Sans Fallback" charset="0"/>
              </a:rPr>
              <a:t>Fachakademien / Fachschulen </a:t>
            </a:r>
            <a:r>
              <a:rPr lang="de-DE" b="0" dirty="0">
                <a:latin typeface="Arial" charset="0"/>
                <a:cs typeface="Droid Sans Fallback" charset="0"/>
              </a:rPr>
              <a:t>eine q</a:t>
            </a:r>
            <a:r>
              <a:rPr lang="de-DE" dirty="0">
                <a:latin typeface="Arial" charset="0"/>
                <a:cs typeface="Droid Sans Fallback" charset="0"/>
              </a:rPr>
              <a:t>ualifizierte Berufsausbildung zu machen und auch das Angebot</a:t>
            </a:r>
            <a:r>
              <a:rPr lang="de-DE" baseline="0" dirty="0">
                <a:latin typeface="Arial" charset="0"/>
                <a:cs typeface="Droid Sans Fallback" charset="0"/>
              </a:rPr>
              <a:t> einer </a:t>
            </a:r>
            <a:r>
              <a:rPr lang="de-DE" dirty="0">
                <a:latin typeface="Arial" charset="0"/>
                <a:cs typeface="Droid Sans Fallback" charset="0"/>
              </a:rPr>
              <a:t>(Fach-)Hochschulreife sozusagen mitzunehmen.</a:t>
            </a:r>
          </a:p>
          <a:p>
            <a:pPr marL="187141" indent="-185765">
              <a:spcBef>
                <a:spcPct val="0"/>
              </a:spcBef>
            </a:pPr>
            <a:endParaRPr lang="de-DE" dirty="0">
              <a:latin typeface="Arial" charset="0"/>
              <a:cs typeface="Droid Sans Fallback" charset="0"/>
            </a:endParaRPr>
          </a:p>
          <a:p>
            <a:pPr marL="187141" indent="-185765">
              <a:spcBef>
                <a:spcPct val="0"/>
              </a:spcBef>
            </a:pPr>
            <a:r>
              <a:rPr lang="de-DE" b="0" dirty="0">
                <a:latin typeface="Arial" charset="0"/>
                <a:cs typeface="Droid Sans Fallback" charset="0"/>
              </a:rPr>
              <a:t>Sehr bedeutsam für</a:t>
            </a:r>
            <a:r>
              <a:rPr lang="de-DE" b="0" baseline="0" dirty="0">
                <a:latin typeface="Arial" charset="0"/>
                <a:cs typeface="Droid Sans Fallback" charset="0"/>
              </a:rPr>
              <a:t> junge Menschen mit Mittlerem Schulabschluss und Berufsausbildung auf dem Weg zu einer der vier Formen der Hochschulreife ist </a:t>
            </a:r>
            <a:r>
              <a:rPr lang="de-DE" b="1" baseline="0" dirty="0">
                <a:latin typeface="Arial" charset="0"/>
                <a:cs typeface="Droid Sans Fallback" charset="0"/>
              </a:rPr>
              <a:t>die Berufsoberschule /BOS </a:t>
            </a:r>
            <a:r>
              <a:rPr lang="de-DE" b="0" baseline="0" dirty="0">
                <a:latin typeface="Arial" charset="0"/>
                <a:cs typeface="Droid Sans Fallback" charset="0"/>
              </a:rPr>
              <a:t>unter dem Dach der Beruflichen Oberschule Bayern, die in der folgenden Grafik noch kurz dargestellt wird. </a:t>
            </a:r>
            <a:br>
              <a:rPr lang="de-DE" b="0" baseline="0" dirty="0">
                <a:latin typeface="Arial" charset="0"/>
                <a:cs typeface="Droid Sans Fallback" charset="0"/>
              </a:rPr>
            </a:br>
            <a:endParaRPr lang="de-DE" dirty="0"/>
          </a:p>
        </p:txBody>
      </p:sp>
      <p:sp>
        <p:nvSpPr>
          <p:cNvPr id="4" name="Foliennummernplatzhalter 3"/>
          <p:cNvSpPr>
            <a:spLocks noGrp="1"/>
          </p:cNvSpPr>
          <p:nvPr>
            <p:ph type="sldNum" sz="quarter" idx="10"/>
          </p:nvPr>
        </p:nvSpPr>
        <p:spPr/>
        <p:txBody>
          <a:bodyPr/>
          <a:lstStyle/>
          <a:p>
            <a:fld id="{361D397E-2BEB-43E6-8B38-139E4F452031}" type="slidenum">
              <a:rPr lang="de-DE" smtClean="0"/>
              <a:pPr/>
              <a:t>9</a:t>
            </a:fld>
            <a:endParaRPr lang="de-DE"/>
          </a:p>
        </p:txBody>
      </p:sp>
    </p:spTree>
    <p:extLst>
      <p:ext uri="{BB962C8B-B14F-4D97-AF65-F5344CB8AC3E}">
        <p14:creationId xmlns:p14="http://schemas.microsoft.com/office/powerpoint/2010/main" val="237023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u="sng" dirty="0"/>
              <a:t>Textvorschlag:</a:t>
            </a:r>
          </a:p>
          <a:p>
            <a:pPr marL="0" marR="0" indent="0" algn="l" defTabSz="914400" rtl="0" eaLnBrk="1" fontAlgn="auto" latinLnBrk="0" hangingPunct="1">
              <a:lnSpc>
                <a:spcPct val="100000"/>
              </a:lnSpc>
              <a:spcBef>
                <a:spcPts val="0"/>
              </a:spcBef>
              <a:spcAft>
                <a:spcPts val="0"/>
              </a:spcAft>
              <a:buClrTx/>
              <a:buSzTx/>
              <a:buFontTx/>
              <a:buNone/>
              <a:tabLst/>
              <a:defRPr/>
            </a:pPr>
            <a:r>
              <a:rPr lang="de-DE" b="0" baseline="0" dirty="0">
                <a:latin typeface="Arial" charset="0"/>
                <a:cs typeface="Droid Sans Fallback" charset="0"/>
              </a:rPr>
              <a:t>Im Unterschied zum Gymnasium, in dem die Sprachen eine große Rolle spielen bietet die Berufliche Oberschule Bayern ein mehr fachliches Profil. </a:t>
            </a:r>
          </a:p>
          <a:p>
            <a:pPr marL="0" marR="0" indent="0" algn="l" defTabSz="914400" rtl="0" eaLnBrk="1" fontAlgn="auto" latinLnBrk="0" hangingPunct="1">
              <a:lnSpc>
                <a:spcPct val="100000"/>
              </a:lnSpc>
              <a:spcBef>
                <a:spcPts val="0"/>
              </a:spcBef>
              <a:spcAft>
                <a:spcPts val="0"/>
              </a:spcAft>
              <a:buClrTx/>
              <a:buSzTx/>
              <a:buFontTx/>
              <a:buNone/>
              <a:tabLst/>
              <a:defRPr/>
            </a:pPr>
            <a:r>
              <a:rPr lang="de-DE" b="0" baseline="0" dirty="0">
                <a:latin typeface="Arial" charset="0"/>
                <a:cs typeface="Droid Sans Fallback" charset="0"/>
              </a:rPr>
              <a:t>Da die Lernvoraussetzungen, wie es die Folie mit den Äpfel  ja zeigte, nicht gleichartig sind, sollen mit Vorkursen und Vorklassen gemeinsame tragfähige Voraussetzungen für den Lernerfolg geschaffen werden.  </a:t>
            </a:r>
          </a:p>
          <a:p>
            <a:pPr>
              <a:spcBef>
                <a:spcPts val="651"/>
              </a:spcBef>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r>
              <a:rPr lang="de-DE" b="0" baseline="0" dirty="0">
                <a:latin typeface="Arial" charset="0"/>
                <a:cs typeface="Droid Sans Fallback" charset="0"/>
              </a:rPr>
              <a:t>Die Berufliche Oberschule Bayern bietet alle 4 Formen der Hochschulreife an. </a:t>
            </a:r>
          </a:p>
          <a:p>
            <a:pPr>
              <a:spcBef>
                <a:spcPts val="651"/>
              </a:spcBef>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r>
              <a:rPr lang="de-DE" dirty="0">
                <a:solidFill>
                  <a:srgbClr val="1C8CCC"/>
                </a:solidFill>
              </a:rPr>
              <a:t>Fachgebundene und allgemeine Fachhochschulreife</a:t>
            </a:r>
          </a:p>
          <a:p>
            <a:pPr>
              <a:spcBef>
                <a:spcPts val="651"/>
              </a:spcBef>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r>
              <a:rPr lang="de-DE" dirty="0">
                <a:solidFill>
                  <a:srgbClr val="1C8CCC"/>
                </a:solidFill>
              </a:rPr>
              <a:t>Fachgebundene und allgemeine Hochschulreife (2 Fremdsprachen!)</a:t>
            </a:r>
          </a:p>
          <a:p>
            <a:pPr>
              <a:spcBef>
                <a:spcPts val="651"/>
              </a:spcBef>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r>
              <a:rPr lang="de-DE" dirty="0">
                <a:solidFill>
                  <a:srgbClr val="1C8CCC"/>
                </a:solidFill>
              </a:rPr>
              <a:t>Während die FOS für Schüler ist, die bisher nur die Schulbank gedrückt haben, steht die BOS Schülern offen, die bereits Berufserfahrung haben.</a:t>
            </a:r>
          </a:p>
          <a:p>
            <a:pPr>
              <a:spcBef>
                <a:spcPts val="651"/>
              </a:spcBef>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endParaRPr lang="de-DE" dirty="0">
              <a:solidFill>
                <a:srgbClr val="1C8CCC"/>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b="1" baseline="0" dirty="0">
                <a:latin typeface="Arial" charset="0"/>
                <a:cs typeface="Droid Sans Fallback" charset="0"/>
              </a:rPr>
              <a:t> </a:t>
            </a:r>
            <a:endParaRPr lang="de-DE" dirty="0"/>
          </a:p>
          <a:p>
            <a:endParaRPr lang="de-DE" dirty="0"/>
          </a:p>
        </p:txBody>
      </p:sp>
      <p:sp>
        <p:nvSpPr>
          <p:cNvPr id="4" name="Foliennummernplatzhalter 3"/>
          <p:cNvSpPr>
            <a:spLocks noGrp="1"/>
          </p:cNvSpPr>
          <p:nvPr>
            <p:ph type="sldNum" sz="quarter" idx="10"/>
          </p:nvPr>
        </p:nvSpPr>
        <p:spPr/>
        <p:txBody>
          <a:bodyPr/>
          <a:lstStyle/>
          <a:p>
            <a:fld id="{361D397E-2BEB-43E6-8B38-139E4F452031}" type="slidenum">
              <a:rPr lang="de-DE" smtClean="0"/>
              <a:pPr/>
              <a:t>10</a:t>
            </a:fld>
            <a:endParaRPr lang="de-DE"/>
          </a:p>
        </p:txBody>
      </p:sp>
    </p:spTree>
    <p:extLst>
      <p:ext uri="{BB962C8B-B14F-4D97-AF65-F5344CB8AC3E}">
        <p14:creationId xmlns:p14="http://schemas.microsoft.com/office/powerpoint/2010/main" val="33699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206B5E64-8229-4AB0-959A-83B592DC2AED}" type="datetimeFigureOut">
              <a:rPr lang="de-DE" smtClean="0"/>
              <a:t>07.11.2024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5C275A1-53C4-40F0-B139-731EE0FAC578}" type="slidenum">
              <a:rPr lang="de-DE" smtClean="0"/>
              <a:t>‹Nr.›</a:t>
            </a:fld>
            <a:endParaRPr lang="de-DE"/>
          </a:p>
        </p:txBody>
      </p:sp>
    </p:spTree>
    <p:extLst>
      <p:ext uri="{BB962C8B-B14F-4D97-AF65-F5344CB8AC3E}">
        <p14:creationId xmlns:p14="http://schemas.microsoft.com/office/powerpoint/2010/main" val="106433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06B5E64-8229-4AB0-959A-83B592DC2AED}" type="datetimeFigureOut">
              <a:rPr lang="de-DE" smtClean="0"/>
              <a:t>07.11.2024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5C275A1-53C4-40F0-B139-731EE0FAC578}" type="slidenum">
              <a:rPr lang="de-DE" smtClean="0"/>
              <a:t>‹Nr.›</a:t>
            </a:fld>
            <a:endParaRPr lang="de-DE"/>
          </a:p>
        </p:txBody>
      </p:sp>
    </p:spTree>
    <p:extLst>
      <p:ext uri="{BB962C8B-B14F-4D97-AF65-F5344CB8AC3E}">
        <p14:creationId xmlns:p14="http://schemas.microsoft.com/office/powerpoint/2010/main" val="423997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06B5E64-8229-4AB0-959A-83B592DC2AED}" type="datetimeFigureOut">
              <a:rPr lang="de-DE" smtClean="0"/>
              <a:t>07.11.2024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5C275A1-53C4-40F0-B139-731EE0FAC578}" type="slidenum">
              <a:rPr lang="de-DE" smtClean="0"/>
              <a:t>‹Nr.›</a:t>
            </a:fld>
            <a:endParaRPr lang="de-DE"/>
          </a:p>
        </p:txBody>
      </p:sp>
    </p:spTree>
    <p:extLst>
      <p:ext uri="{BB962C8B-B14F-4D97-AF65-F5344CB8AC3E}">
        <p14:creationId xmlns:p14="http://schemas.microsoft.com/office/powerpoint/2010/main" val="2333070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oli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45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06B5E64-8229-4AB0-959A-83B592DC2AED}" type="datetimeFigureOut">
              <a:rPr lang="de-DE" smtClean="0"/>
              <a:t>07.11.2024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5C275A1-53C4-40F0-B139-731EE0FAC578}" type="slidenum">
              <a:rPr lang="de-DE" smtClean="0"/>
              <a:t>‹Nr.›</a:t>
            </a:fld>
            <a:endParaRPr lang="de-DE"/>
          </a:p>
        </p:txBody>
      </p:sp>
    </p:spTree>
    <p:extLst>
      <p:ext uri="{BB962C8B-B14F-4D97-AF65-F5344CB8AC3E}">
        <p14:creationId xmlns:p14="http://schemas.microsoft.com/office/powerpoint/2010/main" val="275128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206B5E64-8229-4AB0-959A-83B592DC2AED}" type="datetimeFigureOut">
              <a:rPr lang="de-DE" smtClean="0"/>
              <a:t>07.11.2024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5C275A1-53C4-40F0-B139-731EE0FAC578}" type="slidenum">
              <a:rPr lang="de-DE" smtClean="0"/>
              <a:t>‹Nr.›</a:t>
            </a:fld>
            <a:endParaRPr lang="de-DE"/>
          </a:p>
        </p:txBody>
      </p:sp>
    </p:spTree>
    <p:extLst>
      <p:ext uri="{BB962C8B-B14F-4D97-AF65-F5344CB8AC3E}">
        <p14:creationId xmlns:p14="http://schemas.microsoft.com/office/powerpoint/2010/main" val="380823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06B5E64-8229-4AB0-959A-83B592DC2AED}" type="datetimeFigureOut">
              <a:rPr lang="de-DE" smtClean="0"/>
              <a:t>07.11.2024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5C275A1-53C4-40F0-B139-731EE0FAC578}" type="slidenum">
              <a:rPr lang="de-DE" smtClean="0"/>
              <a:t>‹Nr.›</a:t>
            </a:fld>
            <a:endParaRPr lang="de-DE"/>
          </a:p>
        </p:txBody>
      </p:sp>
    </p:spTree>
    <p:extLst>
      <p:ext uri="{BB962C8B-B14F-4D97-AF65-F5344CB8AC3E}">
        <p14:creationId xmlns:p14="http://schemas.microsoft.com/office/powerpoint/2010/main" val="425458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06B5E64-8229-4AB0-959A-83B592DC2AED}" type="datetimeFigureOut">
              <a:rPr lang="de-DE" smtClean="0"/>
              <a:t>07.11.2024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5C275A1-53C4-40F0-B139-731EE0FAC578}" type="slidenum">
              <a:rPr lang="de-DE" smtClean="0"/>
              <a:t>‹Nr.›</a:t>
            </a:fld>
            <a:endParaRPr lang="de-DE"/>
          </a:p>
        </p:txBody>
      </p:sp>
    </p:spTree>
    <p:extLst>
      <p:ext uri="{BB962C8B-B14F-4D97-AF65-F5344CB8AC3E}">
        <p14:creationId xmlns:p14="http://schemas.microsoft.com/office/powerpoint/2010/main" val="118136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06B5E64-8229-4AB0-959A-83B592DC2AED}" type="datetimeFigureOut">
              <a:rPr lang="de-DE" smtClean="0"/>
              <a:t>07.11.2024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5C275A1-53C4-40F0-B139-731EE0FAC578}" type="slidenum">
              <a:rPr lang="de-DE" smtClean="0"/>
              <a:t>‹Nr.›</a:t>
            </a:fld>
            <a:endParaRPr lang="de-DE"/>
          </a:p>
        </p:txBody>
      </p:sp>
    </p:spTree>
    <p:extLst>
      <p:ext uri="{BB962C8B-B14F-4D97-AF65-F5344CB8AC3E}">
        <p14:creationId xmlns:p14="http://schemas.microsoft.com/office/powerpoint/2010/main" val="3185132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06B5E64-8229-4AB0-959A-83B592DC2AED}" type="datetimeFigureOut">
              <a:rPr lang="de-DE" smtClean="0"/>
              <a:t>07.11.2024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5C275A1-53C4-40F0-B139-731EE0FAC578}" type="slidenum">
              <a:rPr lang="de-DE" smtClean="0"/>
              <a:t>‹Nr.›</a:t>
            </a:fld>
            <a:endParaRPr lang="de-DE"/>
          </a:p>
        </p:txBody>
      </p:sp>
    </p:spTree>
    <p:extLst>
      <p:ext uri="{BB962C8B-B14F-4D97-AF65-F5344CB8AC3E}">
        <p14:creationId xmlns:p14="http://schemas.microsoft.com/office/powerpoint/2010/main" val="317246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06B5E64-8229-4AB0-959A-83B592DC2AED}" type="datetimeFigureOut">
              <a:rPr lang="de-DE" smtClean="0"/>
              <a:t>07.11.2024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5C275A1-53C4-40F0-B139-731EE0FAC578}" type="slidenum">
              <a:rPr lang="de-DE" smtClean="0"/>
              <a:t>‹Nr.›</a:t>
            </a:fld>
            <a:endParaRPr lang="de-DE"/>
          </a:p>
        </p:txBody>
      </p:sp>
    </p:spTree>
    <p:extLst>
      <p:ext uri="{BB962C8B-B14F-4D97-AF65-F5344CB8AC3E}">
        <p14:creationId xmlns:p14="http://schemas.microsoft.com/office/powerpoint/2010/main" val="1898387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06B5E64-8229-4AB0-959A-83B592DC2AED}" type="datetimeFigureOut">
              <a:rPr lang="de-DE" smtClean="0"/>
              <a:t>07.11.2024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5C275A1-53C4-40F0-B139-731EE0FAC578}" type="slidenum">
              <a:rPr lang="de-DE" smtClean="0"/>
              <a:t>‹Nr.›</a:t>
            </a:fld>
            <a:endParaRPr lang="de-DE"/>
          </a:p>
        </p:txBody>
      </p:sp>
    </p:spTree>
    <p:extLst>
      <p:ext uri="{BB962C8B-B14F-4D97-AF65-F5344CB8AC3E}">
        <p14:creationId xmlns:p14="http://schemas.microsoft.com/office/powerpoint/2010/main" val="136079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B5E64-8229-4AB0-959A-83B592DC2AED}" type="datetimeFigureOut">
              <a:rPr lang="de-DE" smtClean="0"/>
              <a:t>07.11.2024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275A1-53C4-40F0-B139-731EE0FAC578}" type="slidenum">
              <a:rPr lang="de-DE" smtClean="0"/>
              <a:t>‹Nr.›</a:t>
            </a:fld>
            <a:endParaRPr lang="de-DE"/>
          </a:p>
        </p:txBody>
      </p:sp>
    </p:spTree>
    <p:extLst>
      <p:ext uri="{BB962C8B-B14F-4D97-AF65-F5344CB8AC3E}">
        <p14:creationId xmlns:p14="http://schemas.microsoft.com/office/powerpoint/2010/main" val="514113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schulberatung.bayern.de/"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www.km.bayern.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dirty="0"/>
          </a:p>
        </p:txBody>
      </p:sp>
      <p:sp>
        <p:nvSpPr>
          <p:cNvPr id="3" name="Untertitel 2"/>
          <p:cNvSpPr>
            <a:spLocks noGrp="1"/>
          </p:cNvSpPr>
          <p:nvPr>
            <p:ph type="subTitle" idx="1"/>
          </p:nvPr>
        </p:nvSpPr>
        <p:spPr/>
        <p:txBody>
          <a:bodyPr/>
          <a:lstStyle/>
          <a:p>
            <a:endParaRPr lang="de-DE"/>
          </a:p>
        </p:txBody>
      </p:sp>
      <p:pic>
        <p:nvPicPr>
          <p:cNvPr id="4" name="Picture 2"/>
          <p:cNvPicPr>
            <a:picLocks noChangeAspect="1" noChangeArrowheads="1"/>
          </p:cNvPicPr>
          <p:nvPr/>
        </p:nvPicPr>
        <p:blipFill>
          <a:blip r:embed="rId2" cstate="print"/>
          <a:srcRect/>
          <a:stretch>
            <a:fillRect/>
          </a:stretch>
        </p:blipFill>
        <p:spPr bwMode="auto">
          <a:xfrm rot="16200000">
            <a:off x="4368801" y="-965206"/>
            <a:ext cx="6857999" cy="8788402"/>
          </a:xfrm>
          <a:prstGeom prst="rect">
            <a:avLst/>
          </a:prstGeom>
          <a:noFill/>
          <a:ln w="9525">
            <a:solidFill>
              <a:schemeClr val="tx1"/>
            </a:solidFill>
            <a:miter lim="800000"/>
            <a:headEnd/>
            <a:tailEnd/>
          </a:ln>
        </p:spPr>
      </p:pic>
      <p:sp>
        <p:nvSpPr>
          <p:cNvPr id="6" name="Rechteck 5"/>
          <p:cNvSpPr/>
          <p:nvPr/>
        </p:nvSpPr>
        <p:spPr>
          <a:xfrm>
            <a:off x="19697" y="2031208"/>
            <a:ext cx="3383902" cy="485615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Das bayerische Schulsystem im Überblick</a:t>
            </a:r>
          </a:p>
        </p:txBody>
      </p:sp>
      <p:pic>
        <p:nvPicPr>
          <p:cNvPr id="7" name="Grafik 6">
            <a:extLst>
              <a:ext uri="{FF2B5EF4-FFF2-40B4-BE49-F238E27FC236}">
                <a16:creationId xmlns:a16="http://schemas.microsoft.com/office/drawing/2014/main" id="{45C7732B-4898-4B49-8806-47B6A4EC650E}"/>
              </a:ext>
            </a:extLst>
          </p:cNvPr>
          <p:cNvPicPr>
            <a:picLocks noChangeAspect="1"/>
          </p:cNvPicPr>
          <p:nvPr/>
        </p:nvPicPr>
        <p:blipFill>
          <a:blip r:embed="rId3"/>
          <a:stretch>
            <a:fillRect/>
          </a:stretch>
        </p:blipFill>
        <p:spPr>
          <a:xfrm>
            <a:off x="-2" y="590008"/>
            <a:ext cx="3419450" cy="1087872"/>
          </a:xfrm>
          <a:prstGeom prst="rect">
            <a:avLst/>
          </a:prstGeom>
        </p:spPr>
      </p:pic>
    </p:spTree>
    <p:extLst>
      <p:ext uri="{BB962C8B-B14F-4D97-AF65-F5344CB8AC3E}">
        <p14:creationId xmlns:p14="http://schemas.microsoft.com/office/powerpoint/2010/main" val="837210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711249" y="458604"/>
            <a:ext cx="5171159" cy="523220"/>
          </a:xfrm>
          <a:prstGeom prst="rect">
            <a:avLst/>
          </a:prstGeom>
        </p:spPr>
        <p:txBody>
          <a:bodyPr wrap="none">
            <a:spAutoFit/>
          </a:bodyPr>
          <a:lstStyle/>
          <a:p>
            <a:r>
              <a:rPr lang="de-DE" sz="2800" b="1" dirty="0">
                <a:solidFill>
                  <a:srgbClr val="00B0F0"/>
                </a:solidFill>
              </a:rPr>
              <a:t>Die Berufliche Oberschule Bayern</a:t>
            </a:r>
          </a:p>
        </p:txBody>
      </p:sp>
      <p:sp>
        <p:nvSpPr>
          <p:cNvPr id="3" name="Rectangle 1"/>
          <p:cNvSpPr>
            <a:spLocks noChangeArrowheads="1"/>
          </p:cNvSpPr>
          <p:nvPr/>
        </p:nvSpPr>
        <p:spPr bwMode="auto">
          <a:xfrm>
            <a:off x="1187939" y="1397003"/>
            <a:ext cx="7678779" cy="5968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0000" tIns="60000" rIns="120000" bIns="60000"/>
          <a:lstStyle/>
          <a:p>
            <a:pPr>
              <a:tabLst>
                <a:tab pos="599002" algn="l"/>
                <a:tab pos="1198003" algn="l"/>
                <a:tab pos="1797006" algn="l"/>
                <a:tab pos="2396007" algn="l"/>
                <a:tab pos="2995009" algn="l"/>
                <a:tab pos="3594010" algn="l"/>
                <a:tab pos="4193013" algn="l"/>
                <a:tab pos="4792014" algn="l"/>
                <a:tab pos="5391016" algn="l"/>
                <a:tab pos="5990017" algn="l"/>
                <a:tab pos="6589019" algn="l"/>
              </a:tabLst>
            </a:pPr>
            <a:endParaRPr lang="de-DE" sz="3467" b="1" dirty="0">
              <a:solidFill>
                <a:srgbClr val="000000"/>
              </a:solidFill>
              <a:cs typeface="MS PGothic" charset="0"/>
            </a:endParaRPr>
          </a:p>
        </p:txBody>
      </p:sp>
      <p:sp>
        <p:nvSpPr>
          <p:cNvPr id="4" name="Rectangle 2"/>
          <p:cNvSpPr>
            <a:spLocks noChangeArrowheads="1"/>
          </p:cNvSpPr>
          <p:nvPr/>
        </p:nvSpPr>
        <p:spPr bwMode="auto">
          <a:xfrm>
            <a:off x="1085850" y="2078041"/>
            <a:ext cx="1066800" cy="341313"/>
          </a:xfrm>
          <a:prstGeom prst="rect">
            <a:avLst/>
          </a:prstGeom>
          <a:solidFill>
            <a:srgbClr val="FFFFFF"/>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0000" tIns="60000" rIns="120000" bIns="60000"/>
          <a:lstStyle/>
          <a:p>
            <a:pPr algn="ctr">
              <a:tabLst>
                <a:tab pos="599002" algn="l"/>
              </a:tabLst>
            </a:pPr>
            <a:r>
              <a:rPr lang="de-DE" sz="1600">
                <a:solidFill>
                  <a:srgbClr val="000000"/>
                </a:solidFill>
                <a:cs typeface="MS PGothic" charset="0"/>
              </a:rPr>
              <a:t>Jgst. 13</a:t>
            </a:r>
          </a:p>
        </p:txBody>
      </p:sp>
      <p:sp>
        <p:nvSpPr>
          <p:cNvPr id="5" name="Rectangle 3"/>
          <p:cNvSpPr>
            <a:spLocks noChangeArrowheads="1"/>
          </p:cNvSpPr>
          <p:nvPr/>
        </p:nvSpPr>
        <p:spPr bwMode="auto">
          <a:xfrm>
            <a:off x="2209799" y="2110979"/>
            <a:ext cx="3960000" cy="360000"/>
          </a:xfrm>
          <a:prstGeom prst="rect">
            <a:avLst/>
          </a:prstGeom>
          <a:solidFill>
            <a:srgbClr val="442F7B"/>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0000" tIns="60000" rIns="120000" bIns="60000"/>
          <a:lstStyle/>
          <a:p>
            <a:pPr algn="ctr">
              <a:tabLst>
                <a:tab pos="599002" algn="l"/>
                <a:tab pos="1198003" algn="l"/>
                <a:tab pos="1797006" algn="l"/>
                <a:tab pos="2396007" algn="l"/>
              </a:tabLst>
            </a:pPr>
            <a:r>
              <a:rPr lang="de-DE" sz="1867" b="1">
                <a:solidFill>
                  <a:schemeClr val="bg1"/>
                </a:solidFill>
                <a:cs typeface="MS PGothic" charset="0"/>
              </a:rPr>
              <a:t>FOS</a:t>
            </a:r>
          </a:p>
        </p:txBody>
      </p:sp>
      <p:sp>
        <p:nvSpPr>
          <p:cNvPr id="6" name="Rectangle 4"/>
          <p:cNvSpPr>
            <a:spLocks noChangeArrowheads="1"/>
          </p:cNvSpPr>
          <p:nvPr/>
        </p:nvSpPr>
        <p:spPr bwMode="auto">
          <a:xfrm>
            <a:off x="7249800" y="2112398"/>
            <a:ext cx="3960000" cy="360000"/>
          </a:xfrm>
          <a:prstGeom prst="rect">
            <a:avLst/>
          </a:prstGeom>
          <a:solidFill>
            <a:srgbClr val="442F7B"/>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0000" tIns="60000" rIns="120000" bIns="60000"/>
          <a:lstStyle/>
          <a:p>
            <a:pPr algn="ctr">
              <a:tabLst>
                <a:tab pos="599002" algn="l"/>
                <a:tab pos="1198003" algn="l"/>
                <a:tab pos="1797006" algn="l"/>
                <a:tab pos="2396007" algn="l"/>
                <a:tab pos="2995009" algn="l"/>
              </a:tabLst>
            </a:pPr>
            <a:r>
              <a:rPr lang="de-DE" sz="1867" b="1">
                <a:solidFill>
                  <a:schemeClr val="bg1"/>
                </a:solidFill>
                <a:cs typeface="MS PGothic" charset="0"/>
              </a:rPr>
              <a:t>BOS</a:t>
            </a:r>
          </a:p>
        </p:txBody>
      </p:sp>
      <p:sp>
        <p:nvSpPr>
          <p:cNvPr id="7" name="Rectangle 5"/>
          <p:cNvSpPr>
            <a:spLocks noChangeArrowheads="1"/>
          </p:cNvSpPr>
          <p:nvPr/>
        </p:nvSpPr>
        <p:spPr bwMode="auto">
          <a:xfrm>
            <a:off x="2209799" y="2951561"/>
            <a:ext cx="3960000" cy="360000"/>
          </a:xfrm>
          <a:prstGeom prst="rect">
            <a:avLst/>
          </a:prstGeom>
          <a:solidFill>
            <a:srgbClr val="442F7B"/>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0000" tIns="60000" rIns="120000" bIns="60000"/>
          <a:lstStyle/>
          <a:p>
            <a:pPr algn="ctr">
              <a:tabLst>
                <a:tab pos="599002" algn="l"/>
                <a:tab pos="1198003" algn="l"/>
                <a:tab pos="1797006" algn="l"/>
                <a:tab pos="2396007" algn="l"/>
              </a:tabLst>
            </a:pPr>
            <a:r>
              <a:rPr lang="de-DE" sz="1867" b="1">
                <a:solidFill>
                  <a:schemeClr val="bg1"/>
                </a:solidFill>
                <a:cs typeface="MS PGothic" charset="0"/>
              </a:rPr>
              <a:t>FOS</a:t>
            </a:r>
          </a:p>
          <a:p>
            <a:pPr>
              <a:tabLst>
                <a:tab pos="599002" algn="l"/>
                <a:tab pos="1198003" algn="l"/>
                <a:tab pos="1797006" algn="l"/>
                <a:tab pos="2396007" algn="l"/>
              </a:tabLst>
            </a:pPr>
            <a:endParaRPr lang="de-DE" sz="2400">
              <a:solidFill>
                <a:schemeClr val="bg1"/>
              </a:solidFill>
              <a:latin typeface="Calibri" charset="0"/>
              <a:cs typeface="MS PGothic" charset="0"/>
            </a:endParaRPr>
          </a:p>
        </p:txBody>
      </p:sp>
      <p:sp>
        <p:nvSpPr>
          <p:cNvPr id="8" name="Rectangle 6"/>
          <p:cNvSpPr>
            <a:spLocks noChangeArrowheads="1"/>
          </p:cNvSpPr>
          <p:nvPr/>
        </p:nvSpPr>
        <p:spPr bwMode="auto">
          <a:xfrm>
            <a:off x="7249800" y="2951561"/>
            <a:ext cx="3960000" cy="360000"/>
          </a:xfrm>
          <a:prstGeom prst="rect">
            <a:avLst/>
          </a:prstGeom>
          <a:solidFill>
            <a:srgbClr val="442F7B"/>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0000" tIns="60000" rIns="120000" bIns="60000"/>
          <a:lstStyle/>
          <a:p>
            <a:pPr algn="ctr">
              <a:tabLst>
                <a:tab pos="599002" algn="l"/>
                <a:tab pos="1198003" algn="l"/>
                <a:tab pos="1797006" algn="l"/>
                <a:tab pos="2396007" algn="l"/>
                <a:tab pos="2995009" algn="l"/>
              </a:tabLst>
            </a:pPr>
            <a:r>
              <a:rPr lang="de-DE" sz="1867" b="1" dirty="0">
                <a:solidFill>
                  <a:schemeClr val="bg1"/>
                </a:solidFill>
                <a:cs typeface="MS PGothic" charset="0"/>
              </a:rPr>
              <a:t>BOS</a:t>
            </a:r>
          </a:p>
          <a:p>
            <a:pPr>
              <a:tabLst>
                <a:tab pos="599002" algn="l"/>
                <a:tab pos="1198003" algn="l"/>
                <a:tab pos="1797006" algn="l"/>
                <a:tab pos="2396007" algn="l"/>
                <a:tab pos="2995009" algn="l"/>
              </a:tabLst>
            </a:pPr>
            <a:endParaRPr lang="de-DE" sz="2400" dirty="0">
              <a:solidFill>
                <a:schemeClr val="bg1"/>
              </a:solidFill>
              <a:latin typeface="Calibri" charset="0"/>
              <a:cs typeface="MS PGothic" charset="0"/>
            </a:endParaRPr>
          </a:p>
        </p:txBody>
      </p:sp>
      <p:sp>
        <p:nvSpPr>
          <p:cNvPr id="9" name="Rectangle 7"/>
          <p:cNvSpPr>
            <a:spLocks noChangeArrowheads="1"/>
          </p:cNvSpPr>
          <p:nvPr/>
        </p:nvSpPr>
        <p:spPr bwMode="auto">
          <a:xfrm>
            <a:off x="1085850" y="2965454"/>
            <a:ext cx="1066800" cy="342900"/>
          </a:xfrm>
          <a:prstGeom prst="rect">
            <a:avLst/>
          </a:prstGeom>
          <a:solidFill>
            <a:srgbClr val="FFFFFF"/>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0000" tIns="60000" rIns="120000" bIns="60000"/>
          <a:lstStyle/>
          <a:p>
            <a:pPr algn="ctr">
              <a:tabLst>
                <a:tab pos="599002" algn="l"/>
              </a:tabLst>
            </a:pPr>
            <a:r>
              <a:rPr lang="de-DE" sz="1600">
                <a:solidFill>
                  <a:srgbClr val="000000"/>
                </a:solidFill>
                <a:cs typeface="MS PGothic" charset="0"/>
              </a:rPr>
              <a:t>Jgst. 12</a:t>
            </a:r>
          </a:p>
        </p:txBody>
      </p:sp>
      <p:sp>
        <p:nvSpPr>
          <p:cNvPr id="10" name="Rectangle 8"/>
          <p:cNvSpPr>
            <a:spLocks noChangeArrowheads="1"/>
          </p:cNvSpPr>
          <p:nvPr/>
        </p:nvSpPr>
        <p:spPr bwMode="auto">
          <a:xfrm>
            <a:off x="1085850" y="3422653"/>
            <a:ext cx="1066800" cy="341312"/>
          </a:xfrm>
          <a:prstGeom prst="rect">
            <a:avLst/>
          </a:prstGeom>
          <a:solidFill>
            <a:srgbClr val="FFFFFF"/>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0000" tIns="60000" rIns="120000" bIns="60000"/>
          <a:lstStyle/>
          <a:p>
            <a:pPr algn="ctr">
              <a:tabLst>
                <a:tab pos="599002" algn="l"/>
              </a:tabLst>
            </a:pPr>
            <a:r>
              <a:rPr lang="de-DE" sz="1600" dirty="0" err="1">
                <a:solidFill>
                  <a:srgbClr val="000000"/>
                </a:solidFill>
                <a:cs typeface="MS PGothic" charset="0"/>
              </a:rPr>
              <a:t>Jgst</a:t>
            </a:r>
            <a:r>
              <a:rPr lang="de-DE" sz="1600" dirty="0">
                <a:solidFill>
                  <a:srgbClr val="000000"/>
                </a:solidFill>
                <a:cs typeface="MS PGothic" charset="0"/>
              </a:rPr>
              <a:t>. 11</a:t>
            </a:r>
          </a:p>
        </p:txBody>
      </p:sp>
      <p:sp>
        <p:nvSpPr>
          <p:cNvPr id="11" name="Rectangle 9"/>
          <p:cNvSpPr>
            <a:spLocks noChangeArrowheads="1"/>
          </p:cNvSpPr>
          <p:nvPr/>
        </p:nvSpPr>
        <p:spPr bwMode="auto">
          <a:xfrm>
            <a:off x="2209799" y="3371853"/>
            <a:ext cx="3960000" cy="360000"/>
          </a:xfrm>
          <a:prstGeom prst="rect">
            <a:avLst/>
          </a:prstGeom>
          <a:solidFill>
            <a:srgbClr val="442F7B"/>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0000" tIns="60000" rIns="120000" bIns="60000"/>
          <a:lstStyle/>
          <a:p>
            <a:pPr algn="ctr">
              <a:tabLst>
                <a:tab pos="599002" algn="l"/>
                <a:tab pos="1198003" algn="l"/>
                <a:tab pos="1797006" algn="l"/>
                <a:tab pos="2396007" algn="l"/>
              </a:tabLst>
            </a:pPr>
            <a:r>
              <a:rPr lang="de-DE" sz="1867" b="1">
                <a:solidFill>
                  <a:schemeClr val="bg1"/>
                </a:solidFill>
                <a:cs typeface="MS PGothic" charset="0"/>
              </a:rPr>
              <a:t>FOS</a:t>
            </a:r>
          </a:p>
          <a:p>
            <a:pPr>
              <a:tabLst>
                <a:tab pos="599002" algn="l"/>
                <a:tab pos="1198003" algn="l"/>
                <a:tab pos="1797006" algn="l"/>
                <a:tab pos="2396007" algn="l"/>
              </a:tabLst>
            </a:pPr>
            <a:endParaRPr lang="de-DE" sz="2400">
              <a:solidFill>
                <a:schemeClr val="bg1"/>
              </a:solidFill>
              <a:latin typeface="Calibri" charset="0"/>
              <a:cs typeface="MS PGothic" charset="0"/>
            </a:endParaRPr>
          </a:p>
        </p:txBody>
      </p:sp>
      <p:sp>
        <p:nvSpPr>
          <p:cNvPr id="12" name="Rectangle 10"/>
          <p:cNvSpPr>
            <a:spLocks noChangeArrowheads="1"/>
          </p:cNvSpPr>
          <p:nvPr/>
        </p:nvSpPr>
        <p:spPr bwMode="auto">
          <a:xfrm>
            <a:off x="2209800" y="1690688"/>
            <a:ext cx="9000000" cy="360000"/>
          </a:xfrm>
          <a:prstGeom prst="rect">
            <a:avLst/>
          </a:prstGeom>
          <a:solidFill>
            <a:srgbClr val="1C8CCC"/>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0000" tIns="60000" rIns="120000" bIns="60000"/>
          <a:lstStyle/>
          <a:p>
            <a:pPr algn="ctr">
              <a:tabLst>
                <a:tab pos="599002" algn="l"/>
                <a:tab pos="1198003" algn="l"/>
                <a:tab pos="1797006" algn="l"/>
                <a:tab pos="2396007" algn="l"/>
                <a:tab pos="2995009" algn="l"/>
                <a:tab pos="3594010" algn="l"/>
                <a:tab pos="4193013" algn="l"/>
                <a:tab pos="4792014" algn="l"/>
                <a:tab pos="5391016" algn="l"/>
                <a:tab pos="5990017" algn="l"/>
                <a:tab pos="6589019" algn="l"/>
              </a:tabLst>
            </a:pPr>
            <a:r>
              <a:rPr lang="de-DE" sz="1867" b="1" dirty="0">
                <a:solidFill>
                  <a:schemeClr val="bg1"/>
                </a:solidFill>
                <a:cs typeface="MS PGothic" charset="0"/>
              </a:rPr>
              <a:t>Abitur </a:t>
            </a:r>
            <a:r>
              <a:rPr lang="de-DE" sz="1867" dirty="0">
                <a:solidFill>
                  <a:schemeClr val="bg1"/>
                </a:solidFill>
                <a:cs typeface="MS PGothic" charset="0"/>
              </a:rPr>
              <a:t>(fachgebunden oder allgemein)</a:t>
            </a:r>
          </a:p>
        </p:txBody>
      </p:sp>
      <p:sp>
        <p:nvSpPr>
          <p:cNvPr id="13" name="Rectangle 11"/>
          <p:cNvSpPr>
            <a:spLocks noChangeArrowheads="1"/>
          </p:cNvSpPr>
          <p:nvPr/>
        </p:nvSpPr>
        <p:spPr bwMode="auto">
          <a:xfrm>
            <a:off x="2209800" y="2531270"/>
            <a:ext cx="9000000" cy="360000"/>
          </a:xfrm>
          <a:prstGeom prst="rect">
            <a:avLst/>
          </a:prstGeom>
          <a:solidFill>
            <a:srgbClr val="1C8CCC"/>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0000" tIns="60000" rIns="120000" bIns="60000"/>
          <a:lstStyle/>
          <a:p>
            <a:pPr algn="ctr">
              <a:tabLst>
                <a:tab pos="599002" algn="l"/>
                <a:tab pos="1198003" algn="l"/>
                <a:tab pos="1797006" algn="l"/>
                <a:tab pos="2396007" algn="l"/>
                <a:tab pos="2995009" algn="l"/>
                <a:tab pos="3594010" algn="l"/>
                <a:tab pos="4193013" algn="l"/>
                <a:tab pos="4792014" algn="l"/>
                <a:tab pos="5391016" algn="l"/>
                <a:tab pos="5990017" algn="l"/>
                <a:tab pos="6589019" algn="l"/>
              </a:tabLst>
            </a:pPr>
            <a:r>
              <a:rPr lang="de-DE" sz="1867" b="1" dirty="0">
                <a:solidFill>
                  <a:schemeClr val="bg1"/>
                </a:solidFill>
                <a:cs typeface="MS PGothic" charset="0"/>
              </a:rPr>
              <a:t>Fachabitur</a:t>
            </a:r>
          </a:p>
        </p:txBody>
      </p:sp>
      <p:sp>
        <p:nvSpPr>
          <p:cNvPr id="14" name="Rectangle 12"/>
          <p:cNvSpPr>
            <a:spLocks noChangeArrowheads="1"/>
          </p:cNvSpPr>
          <p:nvPr/>
        </p:nvSpPr>
        <p:spPr bwMode="auto">
          <a:xfrm>
            <a:off x="2209798" y="4251328"/>
            <a:ext cx="3959999" cy="1775833"/>
          </a:xfrm>
          <a:prstGeom prst="rect">
            <a:avLst/>
          </a:prstGeom>
          <a:solidFill>
            <a:srgbClr val="F0641A"/>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0000" tIns="60000" rIns="120000" bIns="60000"/>
          <a:lstStyle/>
          <a:p>
            <a:pPr>
              <a:tabLst>
                <a:tab pos="599002" algn="l"/>
                <a:tab pos="1198003" algn="l"/>
                <a:tab pos="1797006" algn="l"/>
                <a:tab pos="2396007" algn="l"/>
                <a:tab pos="2995009" algn="l"/>
              </a:tabLst>
            </a:pPr>
            <a:r>
              <a:rPr lang="de-DE" sz="1867" b="1" dirty="0">
                <a:solidFill>
                  <a:schemeClr val="bg1"/>
                </a:solidFill>
                <a:cs typeface="MS PGothic" charset="0"/>
              </a:rPr>
              <a:t>Mittlerer Schulabschluss </a:t>
            </a:r>
            <a:br>
              <a:rPr lang="de-DE" sz="1867" b="1" dirty="0">
                <a:solidFill>
                  <a:schemeClr val="bg1"/>
                </a:solidFill>
                <a:cs typeface="MS PGothic" charset="0"/>
              </a:rPr>
            </a:br>
            <a:r>
              <a:rPr lang="de-DE" sz="1867" dirty="0">
                <a:solidFill>
                  <a:schemeClr val="bg1"/>
                </a:solidFill>
                <a:cs typeface="MS PGothic" charset="0"/>
              </a:rPr>
              <a:t>über:</a:t>
            </a:r>
          </a:p>
          <a:p>
            <a:pPr>
              <a:tabLst>
                <a:tab pos="599002" algn="l"/>
                <a:tab pos="1198003" algn="l"/>
                <a:tab pos="1797006" algn="l"/>
                <a:tab pos="2396007" algn="l"/>
                <a:tab pos="2995009" algn="l"/>
              </a:tabLst>
            </a:pPr>
            <a:r>
              <a:rPr lang="de-DE" sz="1600" b="1" dirty="0">
                <a:solidFill>
                  <a:schemeClr val="bg1"/>
                </a:solidFill>
                <a:cs typeface="MS PGothic" charset="0"/>
              </a:rPr>
              <a:t>• M-Zug Mittelschule</a:t>
            </a:r>
          </a:p>
          <a:p>
            <a:pPr>
              <a:tabLst>
                <a:tab pos="599002" algn="l"/>
                <a:tab pos="1198003" algn="l"/>
                <a:tab pos="1797006" algn="l"/>
                <a:tab pos="2396007" algn="l"/>
                <a:tab pos="2995009" algn="l"/>
              </a:tabLst>
            </a:pPr>
            <a:r>
              <a:rPr lang="de-DE" sz="1600" b="1" dirty="0">
                <a:solidFill>
                  <a:schemeClr val="bg1"/>
                </a:solidFill>
                <a:cs typeface="MS PGothic" charset="0"/>
              </a:rPr>
              <a:t>• Realschule</a:t>
            </a:r>
          </a:p>
          <a:p>
            <a:pPr>
              <a:tabLst>
                <a:tab pos="599002" algn="l"/>
                <a:tab pos="1198003" algn="l"/>
                <a:tab pos="1797006" algn="l"/>
                <a:tab pos="2396007" algn="l"/>
                <a:tab pos="2995009" algn="l"/>
              </a:tabLst>
            </a:pPr>
            <a:r>
              <a:rPr lang="de-DE" sz="1600" b="1" dirty="0">
                <a:solidFill>
                  <a:schemeClr val="bg1"/>
                </a:solidFill>
                <a:cs typeface="MS PGothic" charset="0"/>
              </a:rPr>
              <a:t>• Wirtschaftsschule</a:t>
            </a:r>
          </a:p>
          <a:p>
            <a:pPr>
              <a:tabLst>
                <a:tab pos="599002" algn="l"/>
                <a:tab pos="1198003" algn="l"/>
                <a:tab pos="1797006" algn="l"/>
                <a:tab pos="2396007" algn="l"/>
                <a:tab pos="2995009" algn="l"/>
              </a:tabLst>
            </a:pPr>
            <a:r>
              <a:rPr lang="de-DE" sz="1600" b="1" dirty="0">
                <a:solidFill>
                  <a:schemeClr val="bg1"/>
                </a:solidFill>
                <a:cs typeface="MS PGothic" charset="0"/>
              </a:rPr>
              <a:t>• Gymnasium</a:t>
            </a:r>
          </a:p>
        </p:txBody>
      </p:sp>
      <p:sp>
        <p:nvSpPr>
          <p:cNvPr id="15" name="Rectangle 13"/>
          <p:cNvSpPr>
            <a:spLocks noChangeArrowheads="1"/>
          </p:cNvSpPr>
          <p:nvPr/>
        </p:nvSpPr>
        <p:spPr bwMode="auto">
          <a:xfrm>
            <a:off x="7249800" y="3818339"/>
            <a:ext cx="3960000" cy="2208823"/>
          </a:xfrm>
          <a:prstGeom prst="rect">
            <a:avLst/>
          </a:prstGeom>
          <a:solidFill>
            <a:srgbClr val="F0641A"/>
          </a:solidFill>
          <a:ln>
            <a:noFill/>
          </a:ln>
          <a:effectLst/>
          <a:extLs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0000" tIns="60000" rIns="120000" bIns="60000"/>
          <a:lstStyle/>
          <a:p>
            <a:pPr>
              <a:tabLst>
                <a:tab pos="599002" algn="l"/>
                <a:tab pos="1198003" algn="l"/>
                <a:tab pos="1797006" algn="l"/>
                <a:tab pos="2396007" algn="l"/>
                <a:tab pos="2995009" algn="l"/>
              </a:tabLst>
            </a:pPr>
            <a:r>
              <a:rPr lang="de-DE" sz="1600" b="1" dirty="0">
                <a:solidFill>
                  <a:schemeClr val="bg1"/>
                </a:solidFill>
                <a:cs typeface="MS PGothic" charset="0"/>
              </a:rPr>
              <a:t>Mittlerer Schulabschluss über:</a:t>
            </a:r>
          </a:p>
          <a:p>
            <a:pPr>
              <a:tabLst>
                <a:tab pos="599002" algn="l"/>
                <a:tab pos="1198003" algn="l"/>
                <a:tab pos="1797006" algn="l"/>
                <a:tab pos="2396007" algn="l"/>
                <a:tab pos="2995009" algn="l"/>
              </a:tabLst>
            </a:pPr>
            <a:r>
              <a:rPr lang="de-DE" sz="1600" dirty="0">
                <a:solidFill>
                  <a:schemeClr val="bg1"/>
                </a:solidFill>
                <a:cs typeface="MS PGothic" charset="0"/>
              </a:rPr>
              <a:t> Mittelschule / Realschule</a:t>
            </a:r>
          </a:p>
          <a:p>
            <a:pPr>
              <a:tabLst>
                <a:tab pos="599002" algn="l"/>
                <a:tab pos="1198003" algn="l"/>
                <a:tab pos="1797006" algn="l"/>
                <a:tab pos="2396007" algn="l"/>
                <a:tab pos="2995009" algn="l"/>
              </a:tabLst>
            </a:pPr>
            <a:r>
              <a:rPr lang="de-DE" sz="1600" dirty="0">
                <a:solidFill>
                  <a:schemeClr val="bg1"/>
                </a:solidFill>
                <a:cs typeface="MS PGothic" charset="0"/>
              </a:rPr>
              <a:t> Wirtschaftsschule / Gymnasium</a:t>
            </a:r>
            <a:r>
              <a:rPr lang="de-DE" sz="1600" b="1" dirty="0">
                <a:solidFill>
                  <a:schemeClr val="bg1"/>
                </a:solidFill>
                <a:cs typeface="MS PGothic" charset="0"/>
              </a:rPr>
              <a:t> </a:t>
            </a:r>
          </a:p>
          <a:p>
            <a:pPr>
              <a:tabLst>
                <a:tab pos="599002" algn="l"/>
                <a:tab pos="1198003" algn="l"/>
                <a:tab pos="1797006" algn="l"/>
                <a:tab pos="2396007" algn="l"/>
                <a:tab pos="2995009" algn="l"/>
              </a:tabLst>
            </a:pPr>
            <a:endParaRPr lang="de-DE" sz="1600" b="1" dirty="0">
              <a:solidFill>
                <a:schemeClr val="bg1"/>
              </a:solidFill>
              <a:cs typeface="MS PGothic" charset="0"/>
            </a:endParaRPr>
          </a:p>
          <a:p>
            <a:pPr>
              <a:tabLst>
                <a:tab pos="599002" algn="l"/>
                <a:tab pos="1198003" algn="l"/>
                <a:tab pos="1797006" algn="l"/>
                <a:tab pos="2396007" algn="l"/>
                <a:tab pos="2995009" algn="l"/>
              </a:tabLst>
            </a:pPr>
            <a:r>
              <a:rPr lang="de-DE" sz="1600" b="1" dirty="0">
                <a:solidFill>
                  <a:schemeClr val="bg1"/>
                </a:solidFill>
                <a:cs typeface="MS PGothic" charset="0"/>
              </a:rPr>
              <a:t>+ Berufsausbildung/Mittlerer </a:t>
            </a:r>
            <a:br>
              <a:rPr lang="de-DE" sz="1600" b="1" dirty="0">
                <a:solidFill>
                  <a:schemeClr val="bg1"/>
                </a:solidFill>
                <a:cs typeface="MS PGothic" charset="0"/>
              </a:rPr>
            </a:br>
            <a:r>
              <a:rPr lang="de-DE" sz="1600" b="1" dirty="0">
                <a:solidFill>
                  <a:schemeClr val="bg1"/>
                </a:solidFill>
                <a:cs typeface="MS PGothic" charset="0"/>
              </a:rPr>
              <a:t>   Schulabschluss über </a:t>
            </a:r>
            <a:br>
              <a:rPr lang="de-DE" sz="1600" b="1" dirty="0">
                <a:solidFill>
                  <a:schemeClr val="bg1"/>
                </a:solidFill>
                <a:cs typeface="MS PGothic" charset="0"/>
              </a:rPr>
            </a:br>
            <a:r>
              <a:rPr lang="de-DE" sz="1600" b="1" dirty="0">
                <a:solidFill>
                  <a:schemeClr val="bg1"/>
                </a:solidFill>
                <a:cs typeface="MS PGothic" charset="0"/>
              </a:rPr>
              <a:t>   Berufsausbildung</a:t>
            </a:r>
          </a:p>
          <a:p>
            <a:pPr>
              <a:tabLst>
                <a:tab pos="599002" algn="l"/>
                <a:tab pos="1198003" algn="l"/>
                <a:tab pos="1797006" algn="l"/>
                <a:tab pos="2396007" algn="l"/>
                <a:tab pos="2995009" algn="l"/>
              </a:tabLst>
            </a:pPr>
            <a:r>
              <a:rPr lang="de-DE" sz="1600" dirty="0">
                <a:solidFill>
                  <a:schemeClr val="bg1"/>
                </a:solidFill>
                <a:cs typeface="MS PGothic" charset="0"/>
              </a:rPr>
              <a:t>  (Berufsschule/ Berufsfachschule)</a:t>
            </a:r>
          </a:p>
        </p:txBody>
      </p:sp>
      <p:sp>
        <p:nvSpPr>
          <p:cNvPr id="16" name="Rectangle 14"/>
          <p:cNvSpPr>
            <a:spLocks noChangeArrowheads="1"/>
          </p:cNvSpPr>
          <p:nvPr/>
        </p:nvSpPr>
        <p:spPr bwMode="auto">
          <a:xfrm>
            <a:off x="5060666" y="3818339"/>
            <a:ext cx="1109133" cy="231775"/>
          </a:xfrm>
          <a:prstGeom prst="rect">
            <a:avLst/>
          </a:prstGeom>
          <a:solidFill>
            <a:srgbClr val="FFFFFF"/>
          </a:solidFill>
          <a:ln w="936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0000" tIns="60000" rIns="120000" bIns="60000" anchor="ctr"/>
          <a:lstStyle/>
          <a:p>
            <a:pPr algn="ctr">
              <a:tabLst>
                <a:tab pos="599002" algn="l"/>
              </a:tabLst>
            </a:pPr>
            <a:r>
              <a:rPr lang="de-DE" sz="1333">
                <a:solidFill>
                  <a:srgbClr val="000000"/>
                </a:solidFill>
                <a:cs typeface="MS PGothic" charset="0"/>
              </a:rPr>
              <a:t>Vorkurs</a:t>
            </a:r>
          </a:p>
        </p:txBody>
      </p:sp>
      <p:sp>
        <p:nvSpPr>
          <p:cNvPr id="17" name="Rectangle 16"/>
          <p:cNvSpPr>
            <a:spLocks noChangeArrowheads="1"/>
          </p:cNvSpPr>
          <p:nvPr/>
        </p:nvSpPr>
        <p:spPr bwMode="auto">
          <a:xfrm>
            <a:off x="7249800" y="3371852"/>
            <a:ext cx="1109133" cy="231775"/>
          </a:xfrm>
          <a:prstGeom prst="rect">
            <a:avLst/>
          </a:prstGeom>
          <a:solidFill>
            <a:srgbClr val="FFFFFF"/>
          </a:solidFill>
          <a:ln w="936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0000" tIns="60000" rIns="120000" bIns="60000" anchor="ctr"/>
          <a:lstStyle/>
          <a:p>
            <a:pPr algn="ctr">
              <a:tabLst>
                <a:tab pos="599002" algn="l"/>
              </a:tabLst>
            </a:pPr>
            <a:r>
              <a:rPr lang="de-DE" sz="1333">
                <a:solidFill>
                  <a:srgbClr val="000000"/>
                </a:solidFill>
                <a:cs typeface="MS PGothic" charset="0"/>
              </a:rPr>
              <a:t>Vorkurs</a:t>
            </a:r>
          </a:p>
        </p:txBody>
      </p:sp>
      <p:sp>
        <p:nvSpPr>
          <p:cNvPr id="18" name="Rectangle 17"/>
          <p:cNvSpPr>
            <a:spLocks noChangeArrowheads="1"/>
          </p:cNvSpPr>
          <p:nvPr/>
        </p:nvSpPr>
        <p:spPr bwMode="auto">
          <a:xfrm>
            <a:off x="9884767" y="3371851"/>
            <a:ext cx="1325033" cy="231775"/>
          </a:xfrm>
          <a:prstGeom prst="rect">
            <a:avLst/>
          </a:prstGeom>
          <a:solidFill>
            <a:srgbClr val="FFFFFF"/>
          </a:solidFill>
          <a:ln w="936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0000" tIns="60000" rIns="120000" bIns="60000" anchor="ctr"/>
          <a:lstStyle/>
          <a:p>
            <a:pPr algn="ctr">
              <a:tabLst>
                <a:tab pos="599002" algn="l"/>
                <a:tab pos="1198003" algn="l"/>
              </a:tabLst>
            </a:pPr>
            <a:r>
              <a:rPr lang="de-DE" sz="1333">
                <a:solidFill>
                  <a:srgbClr val="000000"/>
                </a:solidFill>
                <a:cs typeface="MS PGothic" charset="0"/>
              </a:rPr>
              <a:t>Vorklasse</a:t>
            </a:r>
          </a:p>
        </p:txBody>
      </p:sp>
      <p:sp>
        <p:nvSpPr>
          <p:cNvPr id="19" name="Rectangle 22"/>
          <p:cNvSpPr>
            <a:spLocks noChangeArrowheads="1"/>
          </p:cNvSpPr>
          <p:nvPr/>
        </p:nvSpPr>
        <p:spPr bwMode="auto">
          <a:xfrm>
            <a:off x="2209799" y="3792143"/>
            <a:ext cx="1629833" cy="231775"/>
          </a:xfrm>
          <a:prstGeom prst="rect">
            <a:avLst/>
          </a:prstGeom>
          <a:solidFill>
            <a:srgbClr val="FFFFFF"/>
          </a:solidFill>
          <a:ln w="9360" cap="flat">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20000" tIns="60000" rIns="120000" bIns="60000" anchor="ctr"/>
          <a:lstStyle/>
          <a:p>
            <a:pPr algn="ctr">
              <a:tabLst>
                <a:tab pos="599002" algn="l"/>
                <a:tab pos="1198003" algn="l"/>
              </a:tabLst>
            </a:pPr>
            <a:r>
              <a:rPr lang="de-DE" sz="1333" dirty="0">
                <a:solidFill>
                  <a:srgbClr val="000000"/>
                </a:solidFill>
                <a:cs typeface="MS PGothic" charset="0"/>
              </a:rPr>
              <a:t>Vorklasse</a:t>
            </a:r>
          </a:p>
        </p:txBody>
      </p:sp>
    </p:spTree>
    <p:extLst>
      <p:ext uri="{BB962C8B-B14F-4D97-AF65-F5344CB8AC3E}">
        <p14:creationId xmlns:p14="http://schemas.microsoft.com/office/powerpoint/2010/main" val="248509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98701" y="461404"/>
            <a:ext cx="88602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1" i="0" u="none" strike="noStrike" cap="none" normalizeH="0" baseline="0" dirty="0">
                <a:ln>
                  <a:noFill/>
                </a:ln>
                <a:solidFill>
                  <a:srgbClr val="00B0F0"/>
                </a:solidFill>
                <a:effectLst/>
                <a:latin typeface="Calibri" panose="020F0502020204030204" pitchFamily="34" charset="0"/>
                <a:ea typeface="+mj-ea"/>
                <a:cs typeface="+mj-cs"/>
              </a:rPr>
              <a:t>Wechsel zwischen den verschiedenen Schularten</a:t>
            </a:r>
            <a:r>
              <a:rPr kumimoji="0" lang="de-DE" altLang="de-DE" sz="2800" b="1" i="0" u="none" strike="noStrike" cap="none" normalizeH="0" baseline="0" dirty="0">
                <a:ln>
                  <a:noFill/>
                </a:ln>
                <a:solidFill>
                  <a:srgbClr val="00B0F0"/>
                </a:solidFill>
                <a:effectLst/>
              </a:rPr>
              <a:t> </a:t>
            </a:r>
            <a:endParaRPr kumimoji="0" lang="de-DE" altLang="de-DE" sz="2800" b="1" i="0" u="none" strike="noStrike" cap="none" normalizeH="0" baseline="0" dirty="0">
              <a:ln>
                <a:noFill/>
              </a:ln>
              <a:solidFill>
                <a:srgbClr val="00B0F0"/>
              </a:solidFill>
              <a:effectLst/>
              <a:latin typeface="Arial" panose="020B0604020202020204" pitchFamily="34" charset="0"/>
            </a:endParaRPr>
          </a:p>
        </p:txBody>
      </p:sp>
      <p:sp>
        <p:nvSpPr>
          <p:cNvPr id="3" name="Rectangle 2"/>
          <p:cNvSpPr>
            <a:spLocks noChangeArrowheads="1"/>
          </p:cNvSpPr>
          <p:nvPr/>
        </p:nvSpPr>
        <p:spPr bwMode="auto">
          <a:xfrm>
            <a:off x="-295629" y="1540400"/>
            <a:ext cx="12171539" cy="49224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120000" tIns="60000" rIns="120000" bIns="60000">
            <a:spAutoFit/>
          </a:bodyPr>
          <a:lstStyle/>
          <a:p>
            <a:pPr marL="1676358" lvl="2" indent="-455073">
              <a:buClr>
                <a:srgbClr val="0066CC"/>
              </a:buClr>
              <a:buFont typeface="Wingdings" charset="0"/>
              <a:buChar char=""/>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r>
              <a:rPr lang="de-DE" sz="2400" dirty="0">
                <a:latin typeface="Calibri" charset="0"/>
              </a:rPr>
              <a:t>Nach der 4. Jahrgangsstufe   </a:t>
            </a:r>
            <a:r>
              <a:rPr lang="de-DE" sz="2400" dirty="0">
                <a:latin typeface="Wingdings" charset="0"/>
              </a:rPr>
              <a:t></a:t>
            </a:r>
            <a:r>
              <a:rPr lang="de-DE" sz="2400" dirty="0">
                <a:latin typeface="Calibri" charset="0"/>
              </a:rPr>
              <a:t> MS, RS, GY</a:t>
            </a:r>
          </a:p>
          <a:p>
            <a:pPr marL="1219170">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endParaRPr lang="de-DE" sz="2400" dirty="0">
              <a:latin typeface="Calibri" charset="0"/>
            </a:endParaRPr>
          </a:p>
          <a:p>
            <a:pPr marL="1676358" lvl="2" indent="-455073">
              <a:buClr>
                <a:srgbClr val="0066CC"/>
              </a:buClr>
              <a:buFont typeface="Wingdings" charset="0"/>
              <a:buChar char=""/>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r>
              <a:rPr lang="de-DE" sz="2400" dirty="0">
                <a:latin typeface="Calibri" charset="0"/>
              </a:rPr>
              <a:t>Nach der 5. Jahrgangsstufe   </a:t>
            </a:r>
            <a:r>
              <a:rPr lang="de-DE" sz="2400" dirty="0">
                <a:latin typeface="Wingdings" charset="0"/>
              </a:rPr>
              <a:t></a:t>
            </a:r>
            <a:r>
              <a:rPr lang="de-DE" sz="2400" dirty="0">
                <a:latin typeface="Calibri" charset="0"/>
              </a:rPr>
              <a:t> RS, GY, fünfstufige WS</a:t>
            </a:r>
          </a:p>
          <a:p>
            <a:pPr marL="1219170">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endParaRPr lang="de-DE" sz="2400" dirty="0">
              <a:latin typeface="Calibri" charset="0"/>
            </a:endParaRPr>
          </a:p>
          <a:p>
            <a:pPr marL="1676358" lvl="2" indent="-455073">
              <a:buClr>
                <a:srgbClr val="0066CC"/>
              </a:buClr>
              <a:buFont typeface="Wingdings" charset="0"/>
              <a:buChar char=""/>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r>
              <a:rPr lang="de-DE" sz="2400" dirty="0">
                <a:latin typeface="Calibri" charset="0"/>
              </a:rPr>
              <a:t>Nach der 6. Jahrgangsstufe   </a:t>
            </a:r>
            <a:r>
              <a:rPr lang="de-DE" sz="2400" dirty="0">
                <a:latin typeface="Wingdings" charset="0"/>
              </a:rPr>
              <a:t></a:t>
            </a:r>
            <a:r>
              <a:rPr lang="de-DE" sz="2400" dirty="0">
                <a:latin typeface="Calibri" charset="0"/>
              </a:rPr>
              <a:t> M- Zweig, vierstufige WS, </a:t>
            </a:r>
            <a:r>
              <a:rPr lang="de-DE" sz="1600" dirty="0">
                <a:latin typeface="Calibri" charset="0"/>
              </a:rPr>
              <a:t>(RS,GY)</a:t>
            </a:r>
          </a:p>
          <a:p>
            <a:pPr marL="1219170">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endParaRPr lang="de-DE" sz="2400" dirty="0">
              <a:latin typeface="Calibri" charset="0"/>
            </a:endParaRPr>
          </a:p>
          <a:p>
            <a:pPr marL="1676358" lvl="2" indent="-455073">
              <a:buClr>
                <a:srgbClr val="0066CC"/>
              </a:buClr>
              <a:buFont typeface="Wingdings" charset="0"/>
              <a:buChar char=""/>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r>
              <a:rPr lang="de-DE" sz="2400" dirty="0">
                <a:latin typeface="Calibri" charset="0"/>
              </a:rPr>
              <a:t>Nach der 7. Jahrgangsstufe   </a:t>
            </a:r>
            <a:r>
              <a:rPr lang="de-DE" sz="2400" dirty="0">
                <a:latin typeface="Wingdings" charset="0"/>
              </a:rPr>
              <a:t></a:t>
            </a:r>
            <a:r>
              <a:rPr lang="de-DE" sz="2400" dirty="0">
                <a:latin typeface="Calibri" charset="0"/>
              </a:rPr>
              <a:t> M- Zweig, dreistufige WS</a:t>
            </a:r>
          </a:p>
          <a:p>
            <a:pPr marL="1219170">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endParaRPr lang="de-DE" sz="2400" dirty="0">
              <a:latin typeface="Calibri" charset="0"/>
            </a:endParaRPr>
          </a:p>
          <a:p>
            <a:pPr marL="1676358" lvl="2" indent="-455073">
              <a:buClr>
                <a:srgbClr val="0066CC"/>
              </a:buClr>
              <a:buFont typeface="Wingdings" charset="0"/>
              <a:buChar char=""/>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r>
              <a:rPr lang="de-DE" sz="2400" dirty="0">
                <a:latin typeface="Calibri" charset="0"/>
              </a:rPr>
              <a:t>Nach der 8. Jahrgangsstufe   </a:t>
            </a:r>
            <a:r>
              <a:rPr lang="de-DE" sz="2400" dirty="0">
                <a:latin typeface="Wingdings" charset="0"/>
              </a:rPr>
              <a:t></a:t>
            </a:r>
            <a:r>
              <a:rPr lang="de-DE" sz="2400" dirty="0">
                <a:latin typeface="Calibri" charset="0"/>
              </a:rPr>
              <a:t> M- Zweig </a:t>
            </a:r>
          </a:p>
          <a:p>
            <a:pPr marL="1219170">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endParaRPr lang="de-DE" sz="2400" dirty="0">
              <a:latin typeface="Calibri" charset="0"/>
            </a:endParaRPr>
          </a:p>
          <a:p>
            <a:pPr marL="1676358" lvl="2" indent="-455073">
              <a:buClr>
                <a:srgbClr val="0066CC"/>
              </a:buClr>
              <a:buFont typeface="Wingdings" charset="0"/>
              <a:buChar char=""/>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r>
              <a:rPr lang="de-DE" sz="2400" dirty="0">
                <a:latin typeface="Calibri" charset="0"/>
              </a:rPr>
              <a:t>Nach der 9. Jahrgangsstufe   </a:t>
            </a:r>
            <a:r>
              <a:rPr lang="de-DE" sz="2400" dirty="0">
                <a:latin typeface="Wingdings" charset="0"/>
              </a:rPr>
              <a:t></a:t>
            </a:r>
            <a:r>
              <a:rPr lang="de-DE" sz="2400" dirty="0">
                <a:latin typeface="Calibri" charset="0"/>
              </a:rPr>
              <a:t> M- Zweig, zweist. WS, Vorbereitungsklassen (9+2)</a:t>
            </a:r>
            <a:br>
              <a:rPr lang="de-DE" sz="2400" dirty="0">
                <a:latin typeface="Calibri" charset="0"/>
              </a:rPr>
            </a:br>
            <a:endParaRPr lang="de-DE" sz="2400" dirty="0">
              <a:latin typeface="Calibri" charset="0"/>
            </a:endParaRPr>
          </a:p>
          <a:p>
            <a:pPr marL="1676358" lvl="2" indent="-455073">
              <a:buClr>
                <a:srgbClr val="0066CC"/>
              </a:buClr>
              <a:buFont typeface="Wingdings" charset="0"/>
              <a:buChar char=""/>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r>
              <a:rPr lang="de-DE" sz="2400" dirty="0">
                <a:latin typeface="Calibri" charset="0"/>
              </a:rPr>
              <a:t>Nach der 10. Jahrgangsstufe </a:t>
            </a:r>
            <a:r>
              <a:rPr lang="de-DE" sz="2400" dirty="0">
                <a:latin typeface="Wingdings" charset="0"/>
              </a:rPr>
              <a:t></a:t>
            </a:r>
            <a:r>
              <a:rPr lang="de-DE" sz="2400" dirty="0">
                <a:latin typeface="Calibri" charset="0"/>
              </a:rPr>
              <a:t> GY, FOS</a:t>
            </a:r>
          </a:p>
        </p:txBody>
      </p:sp>
    </p:spTree>
    <p:extLst>
      <p:ext uri="{BB962C8B-B14F-4D97-AF65-F5344CB8AC3E}">
        <p14:creationId xmlns:p14="http://schemas.microsoft.com/office/powerpoint/2010/main" val="1238441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692401" y="479869"/>
            <a:ext cx="8240120" cy="523220"/>
          </a:xfrm>
          <a:prstGeom prst="rect">
            <a:avLst/>
          </a:prstGeom>
        </p:spPr>
        <p:txBody>
          <a:bodyPr wrap="square">
            <a:spAutoFit/>
          </a:bodyPr>
          <a:lstStyle/>
          <a:p>
            <a:r>
              <a:rPr lang="de-DE" sz="2800" b="1" dirty="0">
                <a:solidFill>
                  <a:srgbClr val="00B0F0"/>
                </a:solidFill>
              </a:rPr>
              <a:t>Was unterstützt eine positive Lernentwicklung?</a:t>
            </a:r>
          </a:p>
        </p:txBody>
      </p:sp>
      <p:sp>
        <p:nvSpPr>
          <p:cNvPr id="3" name="Rectangle 4"/>
          <p:cNvSpPr txBox="1">
            <a:spLocks noChangeArrowheads="1"/>
          </p:cNvSpPr>
          <p:nvPr/>
        </p:nvSpPr>
        <p:spPr>
          <a:xfrm>
            <a:off x="397631" y="1874948"/>
            <a:ext cx="4939479" cy="4505887"/>
          </a:xfrm>
          <a:prstGeom prst="rect">
            <a:avLst/>
          </a:prstGeom>
        </p:spPr>
        <p:txBody>
          <a:bodyPr/>
          <a:lstStyle/>
          <a:p>
            <a:pPr marL="342900" indent="-342900" algn="ctr">
              <a:lnSpc>
                <a:spcPct val="90000"/>
              </a:lnSpc>
              <a:spcBef>
                <a:spcPct val="20000"/>
              </a:spcBef>
              <a:defRPr/>
            </a:pPr>
            <a:r>
              <a:rPr lang="de-DE" sz="3200" b="1" dirty="0">
                <a:solidFill>
                  <a:srgbClr val="009900"/>
                </a:solidFill>
                <a:latin typeface="Arial" charset="0"/>
              </a:rPr>
              <a:t>Wachstum fördern</a:t>
            </a:r>
          </a:p>
          <a:p>
            <a:pPr marL="342900" indent="-342900">
              <a:lnSpc>
                <a:spcPct val="90000"/>
              </a:lnSpc>
              <a:spcBef>
                <a:spcPct val="20000"/>
              </a:spcBef>
              <a:defRPr/>
            </a:pPr>
            <a:endParaRPr lang="de-DE" sz="1200" b="1" dirty="0">
              <a:solidFill>
                <a:srgbClr val="009900"/>
              </a:solidFill>
              <a:latin typeface="Arial" charset="0"/>
            </a:endParaRPr>
          </a:p>
          <a:p>
            <a:pPr marL="342900" indent="-342900">
              <a:lnSpc>
                <a:spcPct val="90000"/>
              </a:lnSpc>
              <a:spcBef>
                <a:spcPct val="20000"/>
              </a:spcBef>
              <a:buFont typeface="Arial" charset="0"/>
              <a:buChar char="•"/>
              <a:defRPr/>
            </a:pPr>
            <a:r>
              <a:rPr lang="de-DE" sz="1600" dirty="0">
                <a:solidFill>
                  <a:srgbClr val="009900"/>
                </a:solidFill>
                <a:latin typeface="Arial" charset="0"/>
              </a:rPr>
              <a:t>Lernfreude fördern</a:t>
            </a:r>
          </a:p>
          <a:p>
            <a:pPr marL="342900" indent="-342900">
              <a:lnSpc>
                <a:spcPct val="90000"/>
              </a:lnSpc>
              <a:spcBef>
                <a:spcPct val="20000"/>
              </a:spcBef>
              <a:defRPr/>
            </a:pPr>
            <a:r>
              <a:rPr lang="de-DE" sz="1600" dirty="0">
                <a:solidFill>
                  <a:srgbClr val="009900"/>
                </a:solidFill>
                <a:latin typeface="Arial" charset="0"/>
              </a:rPr>
              <a:t>      </a:t>
            </a:r>
            <a:r>
              <a:rPr lang="de-DE" sz="1600" dirty="0">
                <a:latin typeface="Arial" charset="0"/>
              </a:rPr>
              <a:t>&gt; Interessen der Kinder stärken</a:t>
            </a:r>
          </a:p>
          <a:p>
            <a:pPr marL="342900" indent="-342900">
              <a:lnSpc>
                <a:spcPct val="90000"/>
              </a:lnSpc>
              <a:spcBef>
                <a:spcPct val="20000"/>
              </a:spcBef>
              <a:defRPr/>
            </a:pPr>
            <a:endParaRPr lang="de-DE" sz="1600" dirty="0">
              <a:latin typeface="Arial" charset="0"/>
            </a:endParaRPr>
          </a:p>
          <a:p>
            <a:pPr marL="342900" indent="-342900">
              <a:lnSpc>
                <a:spcPct val="90000"/>
              </a:lnSpc>
              <a:spcBef>
                <a:spcPct val="20000"/>
              </a:spcBef>
              <a:buFont typeface="Arial" charset="0"/>
              <a:buChar char="•"/>
              <a:defRPr/>
            </a:pPr>
            <a:r>
              <a:rPr lang="de-DE" sz="1600" dirty="0">
                <a:solidFill>
                  <a:srgbClr val="009900"/>
                </a:solidFill>
                <a:latin typeface="Arial" charset="0"/>
              </a:rPr>
              <a:t>Lernerfahrungen nutzen</a:t>
            </a:r>
            <a:br>
              <a:rPr lang="de-DE" sz="1600" dirty="0">
                <a:solidFill>
                  <a:srgbClr val="009900"/>
                </a:solidFill>
                <a:latin typeface="Arial" charset="0"/>
              </a:rPr>
            </a:br>
            <a:r>
              <a:rPr lang="de-DE" sz="1600" dirty="0">
                <a:latin typeface="Arial" charset="0"/>
              </a:rPr>
              <a:t>&gt; „Das hast du auch gelernt!“</a:t>
            </a:r>
            <a:br>
              <a:rPr lang="de-DE" sz="1600" dirty="0">
                <a:latin typeface="Arial" charset="0"/>
              </a:rPr>
            </a:br>
            <a:endParaRPr lang="de-DE" sz="1600" dirty="0">
              <a:solidFill>
                <a:srgbClr val="009900"/>
              </a:solidFill>
              <a:latin typeface="Arial" charset="0"/>
            </a:endParaRPr>
          </a:p>
          <a:p>
            <a:pPr marL="342900" indent="-342900">
              <a:lnSpc>
                <a:spcPct val="90000"/>
              </a:lnSpc>
              <a:spcBef>
                <a:spcPct val="20000"/>
              </a:spcBef>
              <a:buFont typeface="Arial" charset="0"/>
              <a:buChar char="•"/>
              <a:defRPr/>
            </a:pPr>
            <a:r>
              <a:rPr lang="de-DE" sz="1600" dirty="0">
                <a:solidFill>
                  <a:srgbClr val="009900"/>
                </a:solidFill>
                <a:latin typeface="Arial" charset="0"/>
              </a:rPr>
              <a:t>Lernfortschritte anerkennen</a:t>
            </a:r>
            <a:br>
              <a:rPr lang="de-DE" sz="1600" dirty="0">
                <a:solidFill>
                  <a:srgbClr val="009900"/>
                </a:solidFill>
                <a:latin typeface="Arial" charset="0"/>
              </a:rPr>
            </a:br>
            <a:r>
              <a:rPr lang="de-DE" sz="1600" dirty="0">
                <a:latin typeface="Arial" charset="0"/>
              </a:rPr>
              <a:t>&gt; „Jetzt kannst du schon…“</a:t>
            </a:r>
            <a:br>
              <a:rPr lang="de-DE" sz="1600" dirty="0">
                <a:latin typeface="Arial" charset="0"/>
              </a:rPr>
            </a:br>
            <a:endParaRPr lang="de-DE" sz="1600" dirty="0">
              <a:latin typeface="Arial" charset="0"/>
            </a:endParaRPr>
          </a:p>
          <a:p>
            <a:pPr marL="342900" indent="-342900">
              <a:lnSpc>
                <a:spcPct val="90000"/>
              </a:lnSpc>
              <a:spcBef>
                <a:spcPct val="20000"/>
              </a:spcBef>
              <a:buFont typeface="Arial" charset="0"/>
              <a:buChar char="•"/>
              <a:defRPr/>
            </a:pPr>
            <a:r>
              <a:rPr lang="de-DE" sz="1600" b="1" dirty="0">
                <a:solidFill>
                  <a:srgbClr val="009900"/>
                </a:solidFill>
                <a:latin typeface="Arial" charset="0"/>
              </a:rPr>
              <a:t>Selbständigkeit zulassen!</a:t>
            </a:r>
            <a:br>
              <a:rPr lang="de-DE" sz="1600" dirty="0">
                <a:solidFill>
                  <a:srgbClr val="009900"/>
                </a:solidFill>
                <a:latin typeface="Arial" charset="0"/>
              </a:rPr>
            </a:br>
            <a:r>
              <a:rPr lang="de-DE" sz="1600" dirty="0">
                <a:latin typeface="Arial" charset="0"/>
              </a:rPr>
              <a:t>&gt; „Das darfst du alleine machen</a:t>
            </a:r>
            <a:r>
              <a:rPr lang="de-DE" sz="1600" dirty="0">
                <a:solidFill>
                  <a:srgbClr val="009900"/>
                </a:solidFill>
                <a:latin typeface="Arial" charset="0"/>
              </a:rPr>
              <a:t>.“</a:t>
            </a:r>
            <a:br>
              <a:rPr lang="de-DE" sz="1600" dirty="0">
                <a:solidFill>
                  <a:srgbClr val="009900"/>
                </a:solidFill>
                <a:latin typeface="Arial" charset="0"/>
              </a:rPr>
            </a:br>
            <a:endParaRPr lang="de-DE" sz="1600" dirty="0">
              <a:solidFill>
                <a:srgbClr val="009900"/>
              </a:solidFill>
              <a:latin typeface="Arial" charset="0"/>
            </a:endParaRPr>
          </a:p>
          <a:p>
            <a:pPr marL="342900" indent="-342900">
              <a:lnSpc>
                <a:spcPct val="90000"/>
              </a:lnSpc>
              <a:spcBef>
                <a:spcPct val="20000"/>
              </a:spcBef>
              <a:buFont typeface="Arial" charset="0"/>
              <a:buChar char="•"/>
              <a:defRPr/>
            </a:pPr>
            <a:r>
              <a:rPr lang="de-DE" sz="1600" b="1" dirty="0">
                <a:solidFill>
                  <a:srgbClr val="009900"/>
                </a:solidFill>
                <a:latin typeface="Arial" charset="0"/>
              </a:rPr>
              <a:t>Fehler als Chance zum Richtigmachen sehen</a:t>
            </a:r>
          </a:p>
          <a:p>
            <a:pPr>
              <a:lnSpc>
                <a:spcPct val="90000"/>
              </a:lnSpc>
              <a:spcBef>
                <a:spcPct val="20000"/>
              </a:spcBef>
              <a:defRPr/>
            </a:pPr>
            <a:endParaRPr lang="de-DE" sz="1600" b="1" dirty="0">
              <a:solidFill>
                <a:srgbClr val="009900"/>
              </a:solidFill>
              <a:latin typeface="Arial" charset="0"/>
            </a:endParaRPr>
          </a:p>
          <a:p>
            <a:pPr marL="342900" indent="-342900">
              <a:lnSpc>
                <a:spcPct val="90000"/>
              </a:lnSpc>
              <a:spcBef>
                <a:spcPct val="20000"/>
              </a:spcBef>
              <a:buFont typeface="Arial" charset="0"/>
              <a:buChar char="•"/>
              <a:defRPr/>
            </a:pPr>
            <a:r>
              <a:rPr lang="de-DE" sz="1600" b="1" dirty="0">
                <a:solidFill>
                  <a:srgbClr val="009900"/>
                </a:solidFill>
                <a:latin typeface="Arial" charset="0"/>
              </a:rPr>
              <a:t>Zeit lassen und geben</a:t>
            </a:r>
          </a:p>
        </p:txBody>
      </p:sp>
      <p:sp>
        <p:nvSpPr>
          <p:cNvPr id="4" name="Rectangle 5"/>
          <p:cNvSpPr txBox="1">
            <a:spLocks noChangeArrowheads="1"/>
          </p:cNvSpPr>
          <p:nvPr/>
        </p:nvSpPr>
        <p:spPr>
          <a:xfrm>
            <a:off x="7474519" y="1873943"/>
            <a:ext cx="3881437" cy="4594379"/>
          </a:xfrm>
          <a:prstGeom prst="rect">
            <a:avLst/>
          </a:prstGeom>
          <a:noFill/>
          <a:ln/>
        </p:spPr>
        <p:txBody>
          <a:bodyPr/>
          <a:lstStyle/>
          <a:p>
            <a:pPr marL="379413" indent="-379413" algn="ctr">
              <a:lnSpc>
                <a:spcPct val="90000"/>
              </a:lnSpc>
              <a:spcBef>
                <a:spcPct val="20000"/>
              </a:spcBef>
              <a:defRPr/>
            </a:pPr>
            <a:r>
              <a:rPr lang="de-DE" sz="2400" b="1" dirty="0">
                <a:solidFill>
                  <a:schemeClr val="hlink"/>
                </a:solidFill>
                <a:latin typeface="Arial" charset="0"/>
              </a:rPr>
              <a:t>   </a:t>
            </a:r>
            <a:r>
              <a:rPr lang="de-DE" sz="3200" b="1" dirty="0">
                <a:solidFill>
                  <a:srgbClr val="FF0000"/>
                </a:solidFill>
                <a:latin typeface="Arial" charset="0"/>
              </a:rPr>
              <a:t>Defizitdenken vermeiden</a:t>
            </a:r>
          </a:p>
          <a:p>
            <a:pPr marL="379413" indent="-379413">
              <a:lnSpc>
                <a:spcPct val="90000"/>
              </a:lnSpc>
              <a:spcBef>
                <a:spcPct val="20000"/>
              </a:spcBef>
              <a:defRPr/>
            </a:pPr>
            <a:endParaRPr lang="de-DE" sz="1200" dirty="0">
              <a:solidFill>
                <a:srgbClr val="FF0000"/>
              </a:solidFill>
              <a:latin typeface="Arial" charset="0"/>
            </a:endParaRPr>
          </a:p>
          <a:p>
            <a:pPr marL="379413" indent="-379413">
              <a:lnSpc>
                <a:spcPct val="90000"/>
              </a:lnSpc>
              <a:spcBef>
                <a:spcPct val="20000"/>
              </a:spcBef>
              <a:buFont typeface="Arial" pitchFamily="34" charset="0"/>
              <a:buChar char="•"/>
              <a:defRPr/>
            </a:pPr>
            <a:r>
              <a:rPr lang="de-DE" sz="1700" dirty="0">
                <a:solidFill>
                  <a:srgbClr val="FF0000"/>
                </a:solidFill>
                <a:latin typeface="Arial" charset="0"/>
              </a:rPr>
              <a:t>„</a:t>
            </a:r>
            <a:r>
              <a:rPr lang="de-DE" sz="1600" dirty="0">
                <a:solidFill>
                  <a:srgbClr val="FF0000"/>
                </a:solidFill>
                <a:latin typeface="Arial" charset="0"/>
              </a:rPr>
              <a:t>Das kannst du sowieso nicht!“</a:t>
            </a:r>
          </a:p>
          <a:p>
            <a:pPr marL="379413" indent="-379413">
              <a:lnSpc>
                <a:spcPct val="90000"/>
              </a:lnSpc>
              <a:spcBef>
                <a:spcPct val="20000"/>
              </a:spcBef>
              <a:buFont typeface="Arial" pitchFamily="34" charset="0"/>
              <a:buChar char="•"/>
              <a:defRPr/>
            </a:pPr>
            <a:r>
              <a:rPr lang="de-DE" sz="1600" dirty="0">
                <a:solidFill>
                  <a:srgbClr val="FF0000"/>
                </a:solidFill>
                <a:latin typeface="Arial" charset="0"/>
              </a:rPr>
              <a:t> „Das hast du auch noch nicht   </a:t>
            </a:r>
            <a:br>
              <a:rPr lang="de-DE" sz="1600" dirty="0">
                <a:solidFill>
                  <a:srgbClr val="FF0000"/>
                </a:solidFill>
                <a:latin typeface="Arial" charset="0"/>
              </a:rPr>
            </a:br>
            <a:r>
              <a:rPr lang="de-DE" sz="1600" dirty="0">
                <a:solidFill>
                  <a:srgbClr val="FF0000"/>
                </a:solidFill>
                <a:latin typeface="Arial" charset="0"/>
              </a:rPr>
              <a:t>   gelernt!“</a:t>
            </a:r>
          </a:p>
          <a:p>
            <a:pPr marL="379413" indent="-379413">
              <a:lnSpc>
                <a:spcPct val="90000"/>
              </a:lnSpc>
              <a:spcBef>
                <a:spcPct val="20000"/>
              </a:spcBef>
              <a:buFont typeface="Arial" pitchFamily="34" charset="0"/>
              <a:buChar char="•"/>
              <a:defRPr/>
            </a:pPr>
            <a:r>
              <a:rPr lang="de-DE" sz="1600" dirty="0">
                <a:solidFill>
                  <a:srgbClr val="FF0000"/>
                </a:solidFill>
                <a:latin typeface="Arial" charset="0"/>
              </a:rPr>
              <a:t>Leistungsdruck ausüben</a:t>
            </a:r>
            <a:br>
              <a:rPr lang="de-DE" sz="1600" dirty="0">
                <a:solidFill>
                  <a:srgbClr val="FF0000"/>
                </a:solidFill>
                <a:latin typeface="Arial" charset="0"/>
              </a:rPr>
            </a:br>
            <a:r>
              <a:rPr lang="de-DE" sz="1600" dirty="0">
                <a:solidFill>
                  <a:srgbClr val="FF0000"/>
                </a:solidFill>
                <a:latin typeface="Arial" charset="0"/>
              </a:rPr>
              <a:t>&gt; „Das musst du auch noch…“</a:t>
            </a:r>
            <a:br>
              <a:rPr lang="de-DE" sz="1600" dirty="0">
                <a:solidFill>
                  <a:srgbClr val="FF0000"/>
                </a:solidFill>
                <a:latin typeface="Arial" charset="0"/>
              </a:rPr>
            </a:br>
            <a:r>
              <a:rPr lang="de-DE" sz="1600" dirty="0">
                <a:solidFill>
                  <a:srgbClr val="FF0000"/>
                </a:solidFill>
                <a:latin typeface="Arial" charset="0"/>
              </a:rPr>
              <a:t>&gt; „Wenn du…“</a:t>
            </a:r>
          </a:p>
          <a:p>
            <a:pPr marL="379413" indent="-379413">
              <a:lnSpc>
                <a:spcPct val="90000"/>
              </a:lnSpc>
              <a:spcBef>
                <a:spcPct val="20000"/>
              </a:spcBef>
              <a:buFont typeface="Arial" pitchFamily="34" charset="0"/>
              <a:buChar char="•"/>
              <a:defRPr/>
            </a:pPr>
            <a:r>
              <a:rPr lang="de-DE" sz="1600" dirty="0">
                <a:solidFill>
                  <a:srgbClr val="FF0000"/>
                </a:solidFill>
                <a:latin typeface="Arial" charset="0"/>
              </a:rPr>
              <a:t>Nachhilfe einfordern</a:t>
            </a:r>
          </a:p>
          <a:p>
            <a:pPr marL="379413" indent="-379413">
              <a:lnSpc>
                <a:spcPct val="90000"/>
              </a:lnSpc>
              <a:spcBef>
                <a:spcPct val="20000"/>
              </a:spcBef>
              <a:buFont typeface="Arial" pitchFamily="34" charset="0"/>
              <a:buChar char="•"/>
              <a:defRPr/>
            </a:pPr>
            <a:r>
              <a:rPr lang="de-DE" sz="1600" dirty="0">
                <a:solidFill>
                  <a:srgbClr val="FF0000"/>
                </a:solidFill>
                <a:latin typeface="Arial" charset="0"/>
              </a:rPr>
              <a:t>Für das Kind die HA machen</a:t>
            </a:r>
          </a:p>
          <a:p>
            <a:pPr marL="379413" indent="-379413">
              <a:lnSpc>
                <a:spcPct val="90000"/>
              </a:lnSpc>
              <a:spcBef>
                <a:spcPct val="20000"/>
              </a:spcBef>
              <a:buFont typeface="Arial" pitchFamily="34" charset="0"/>
              <a:buChar char="•"/>
              <a:defRPr/>
            </a:pPr>
            <a:r>
              <a:rPr lang="de-DE" sz="1600" dirty="0">
                <a:solidFill>
                  <a:srgbClr val="FF0000"/>
                </a:solidFill>
                <a:latin typeface="Arial" charset="0"/>
              </a:rPr>
              <a:t>Versagen befürchten</a:t>
            </a:r>
          </a:p>
          <a:p>
            <a:pPr marL="379413" indent="-379413">
              <a:lnSpc>
                <a:spcPct val="90000"/>
              </a:lnSpc>
              <a:spcBef>
                <a:spcPct val="20000"/>
              </a:spcBef>
              <a:buFont typeface="Arial" pitchFamily="34" charset="0"/>
              <a:buChar char="•"/>
              <a:defRPr/>
            </a:pPr>
            <a:r>
              <a:rPr lang="de-DE" sz="1600" dirty="0">
                <a:solidFill>
                  <a:srgbClr val="FF0000"/>
                </a:solidFill>
                <a:latin typeface="Arial" charset="0"/>
              </a:rPr>
              <a:t>In Panik verfallen</a:t>
            </a:r>
          </a:p>
        </p:txBody>
      </p:sp>
      <p:cxnSp>
        <p:nvCxnSpPr>
          <p:cNvPr id="5" name="Gerader Verbinder 4"/>
          <p:cNvCxnSpPr/>
          <p:nvPr/>
        </p:nvCxnSpPr>
        <p:spPr>
          <a:xfrm>
            <a:off x="7688826" y="2094271"/>
            <a:ext cx="3795251" cy="4503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Gerader Verbinder 5"/>
          <p:cNvCxnSpPr/>
          <p:nvPr/>
        </p:nvCxnSpPr>
        <p:spPr>
          <a:xfrm flipH="1">
            <a:off x="7806813" y="1927123"/>
            <a:ext cx="3352800" cy="467032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3882" y="2528595"/>
            <a:ext cx="2232737" cy="2976983"/>
          </a:xfrm>
          <a:prstGeom prst="rect">
            <a:avLst/>
          </a:prstGeom>
        </p:spPr>
      </p:pic>
      <p:sp>
        <p:nvSpPr>
          <p:cNvPr id="8" name="Rechteck 7"/>
          <p:cNvSpPr/>
          <p:nvPr/>
        </p:nvSpPr>
        <p:spPr>
          <a:xfrm>
            <a:off x="3354445" y="1474215"/>
            <a:ext cx="6049990" cy="461665"/>
          </a:xfrm>
          <a:prstGeom prst="rect">
            <a:avLst/>
          </a:prstGeom>
        </p:spPr>
        <p:txBody>
          <a:bodyPr wrap="none">
            <a:spAutoFit/>
          </a:bodyPr>
          <a:lstStyle/>
          <a:p>
            <a:pPr algn="ctr"/>
            <a:r>
              <a:rPr lang="de-DE" altLang="de-DE" sz="2400" b="1" dirty="0">
                <a:solidFill>
                  <a:schemeClr val="accent2"/>
                </a:solidFill>
              </a:rPr>
              <a:t>Orientierung am Wachstum statt an Mängeln!</a:t>
            </a:r>
            <a:endParaRPr lang="de-DE" sz="2400" dirty="0">
              <a:solidFill>
                <a:schemeClr val="accent2"/>
              </a:solidFill>
            </a:endParaRPr>
          </a:p>
        </p:txBody>
      </p:sp>
    </p:spTree>
    <p:extLst>
      <p:ext uri="{BB962C8B-B14F-4D97-AF65-F5344CB8AC3E}">
        <p14:creationId xmlns:p14="http://schemas.microsoft.com/office/powerpoint/2010/main" val="357975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29559" y="447489"/>
            <a:ext cx="37536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800" b="1" i="0" u="none" strike="noStrike" cap="none" normalizeH="0" baseline="0" dirty="0">
                <a:ln>
                  <a:noFill/>
                </a:ln>
                <a:solidFill>
                  <a:srgbClr val="00B0F0"/>
                </a:solidFill>
                <a:effectLst/>
                <a:latin typeface="+mj-lt"/>
                <a:ea typeface="+mj-ea"/>
                <a:cs typeface="+mj-cs"/>
              </a:rPr>
              <a:t>Info-/Beratungsangebot</a:t>
            </a:r>
            <a:r>
              <a:rPr kumimoji="0" lang="de-DE" altLang="de-DE" sz="2800" b="1" i="0" u="none" strike="noStrike" cap="none" normalizeH="0" baseline="0" dirty="0">
                <a:ln>
                  <a:noFill/>
                </a:ln>
                <a:solidFill>
                  <a:srgbClr val="00B0F0"/>
                </a:solidFill>
                <a:effectLst/>
                <a:latin typeface="+mj-lt"/>
              </a:rPr>
              <a:t> </a:t>
            </a:r>
          </a:p>
        </p:txBody>
      </p:sp>
      <p:sp>
        <p:nvSpPr>
          <p:cNvPr id="3" name="Rectangle 7"/>
          <p:cNvSpPr txBox="1">
            <a:spLocks noChangeArrowheads="1"/>
          </p:cNvSpPr>
          <p:nvPr/>
        </p:nvSpPr>
        <p:spPr>
          <a:xfrm>
            <a:off x="2351088" y="2852739"/>
            <a:ext cx="7931150" cy="180022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altLang="de-DE" dirty="0">
                <a:solidFill>
                  <a:srgbClr val="0070C0"/>
                </a:solidFill>
              </a:rPr>
              <a:t>Lehrkräfte der Grundschule</a:t>
            </a:r>
          </a:p>
          <a:p>
            <a:r>
              <a:rPr lang="de-DE" altLang="de-DE" dirty="0">
                <a:solidFill>
                  <a:srgbClr val="0070C0"/>
                </a:solidFill>
              </a:rPr>
              <a:t>Koordinatorin im Übertrittsverfahren</a:t>
            </a:r>
          </a:p>
          <a:p>
            <a:r>
              <a:rPr lang="de-DE" altLang="de-DE" dirty="0">
                <a:solidFill>
                  <a:srgbClr val="0070C0"/>
                </a:solidFill>
              </a:rPr>
              <a:t>Beratungsfachkräfte (Beratungslehrkraft) </a:t>
            </a:r>
          </a:p>
          <a:p>
            <a:r>
              <a:rPr lang="de-DE" altLang="de-DE" dirty="0">
                <a:solidFill>
                  <a:srgbClr val="0070C0"/>
                </a:solidFill>
              </a:rPr>
              <a:t>Staatliche Schulberatungsstelle Unterfranken</a:t>
            </a:r>
          </a:p>
        </p:txBody>
      </p:sp>
      <p:sp>
        <p:nvSpPr>
          <p:cNvPr id="4" name="Text Box 5"/>
          <p:cNvSpPr txBox="1">
            <a:spLocks noChangeArrowheads="1"/>
          </p:cNvSpPr>
          <p:nvPr/>
        </p:nvSpPr>
        <p:spPr bwMode="auto">
          <a:xfrm>
            <a:off x="2351089" y="1844675"/>
            <a:ext cx="7165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400">
                <a:solidFill>
                  <a:srgbClr val="617DC8"/>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000">
                <a:solidFill>
                  <a:srgbClr val="617DC8"/>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a:solidFill>
                  <a:srgbClr val="617DC8"/>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sz="1600">
                <a:solidFill>
                  <a:srgbClr val="617DC8"/>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1600">
                <a:solidFill>
                  <a:srgbClr val="617DC8"/>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1600">
                <a:solidFill>
                  <a:srgbClr val="617DC8"/>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1600">
                <a:solidFill>
                  <a:srgbClr val="617DC8"/>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1600">
                <a:solidFill>
                  <a:srgbClr val="617DC8"/>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1600">
                <a:solidFill>
                  <a:srgbClr val="617DC8"/>
                </a:solidFill>
                <a:latin typeface="Arial" panose="020B0604020202020204" pitchFamily="34" charset="0"/>
              </a:defRPr>
            </a:lvl9pPr>
          </a:lstStyle>
          <a:p>
            <a:pPr algn="ctr">
              <a:spcBef>
                <a:spcPct val="50000"/>
              </a:spcBef>
              <a:buClrTx/>
              <a:buSzTx/>
              <a:buFontTx/>
              <a:buNone/>
            </a:pPr>
            <a:r>
              <a:rPr lang="de-DE" altLang="de-DE" sz="2800">
                <a:solidFill>
                  <a:srgbClr val="002060"/>
                </a:solidFill>
                <a:latin typeface="Tahoma" panose="020B0604030504040204" pitchFamily="34" charset="0"/>
              </a:rPr>
              <a:t>Bei Fragen zur Schullaufbahn beraten Sie gerne:</a:t>
            </a:r>
          </a:p>
        </p:txBody>
      </p:sp>
    </p:spTree>
    <p:extLst>
      <p:ext uri="{BB962C8B-B14F-4D97-AF65-F5344CB8AC3E}">
        <p14:creationId xmlns:p14="http://schemas.microsoft.com/office/powerpoint/2010/main" val="391307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533607" y="522399"/>
            <a:ext cx="4350871" cy="523220"/>
          </a:xfrm>
          <a:prstGeom prst="rect">
            <a:avLst/>
          </a:prstGeom>
        </p:spPr>
        <p:txBody>
          <a:bodyPr wrap="none">
            <a:spAutoFit/>
          </a:bodyPr>
          <a:lstStyle/>
          <a:p>
            <a:pPr algn="r">
              <a:spcBef>
                <a:spcPct val="0"/>
              </a:spcBef>
              <a:buClrTx/>
              <a:buSzTx/>
              <a:buFontTx/>
              <a:buNone/>
            </a:pPr>
            <a:r>
              <a:rPr lang="de-DE" altLang="de-DE" sz="2800" b="1" dirty="0">
                <a:solidFill>
                  <a:srgbClr val="00B0F0"/>
                </a:solidFill>
              </a:rPr>
              <a:t>Info- und Beratungsangebot</a:t>
            </a:r>
          </a:p>
        </p:txBody>
      </p:sp>
      <p:sp>
        <p:nvSpPr>
          <p:cNvPr id="3" name="Rectangle 2"/>
          <p:cNvSpPr txBox="1">
            <a:spLocks noChangeArrowheads="1"/>
          </p:cNvSpPr>
          <p:nvPr/>
        </p:nvSpPr>
        <p:spPr bwMode="auto">
          <a:xfrm>
            <a:off x="6113463" y="1652734"/>
            <a:ext cx="34813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p"/>
              <a:defRPr sz="2400">
                <a:solidFill>
                  <a:srgbClr val="617DC8"/>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000">
                <a:solidFill>
                  <a:srgbClr val="617DC8"/>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a:solidFill>
                  <a:srgbClr val="617DC8"/>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sz="1600">
                <a:solidFill>
                  <a:srgbClr val="617DC8"/>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1600">
                <a:solidFill>
                  <a:srgbClr val="617DC8"/>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1600">
                <a:solidFill>
                  <a:srgbClr val="617DC8"/>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1600">
                <a:solidFill>
                  <a:srgbClr val="617DC8"/>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1600">
                <a:solidFill>
                  <a:srgbClr val="617DC8"/>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1600">
                <a:solidFill>
                  <a:srgbClr val="617DC8"/>
                </a:solidFill>
                <a:latin typeface="Arial" panose="020B0604020202020204" pitchFamily="34" charset="0"/>
              </a:defRPr>
            </a:lvl9pPr>
          </a:lstStyle>
          <a:p>
            <a:pPr>
              <a:spcBef>
                <a:spcPct val="0"/>
              </a:spcBef>
              <a:buClrTx/>
              <a:buSzTx/>
              <a:buFontTx/>
              <a:buNone/>
            </a:pPr>
            <a:endParaRPr lang="de-DE" altLang="de-DE" sz="1800" b="1" dirty="0">
              <a:solidFill>
                <a:schemeClr val="tx2">
                  <a:lumMod val="60000"/>
                  <a:lumOff val="40000"/>
                </a:schemeClr>
              </a:solidFill>
            </a:endParaRPr>
          </a:p>
        </p:txBody>
      </p:sp>
      <p:sp>
        <p:nvSpPr>
          <p:cNvPr id="5" name="Text Box 9"/>
          <p:cNvSpPr txBox="1">
            <a:spLocks noChangeArrowheads="1"/>
          </p:cNvSpPr>
          <p:nvPr/>
        </p:nvSpPr>
        <p:spPr bwMode="auto">
          <a:xfrm>
            <a:off x="6113463" y="2811156"/>
            <a:ext cx="3600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400">
                <a:solidFill>
                  <a:srgbClr val="617DC8"/>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000">
                <a:solidFill>
                  <a:srgbClr val="617DC8"/>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a:solidFill>
                  <a:srgbClr val="617DC8"/>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sz="1600">
                <a:solidFill>
                  <a:srgbClr val="617DC8"/>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1600">
                <a:solidFill>
                  <a:srgbClr val="617DC8"/>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1600">
                <a:solidFill>
                  <a:srgbClr val="617DC8"/>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1600">
                <a:solidFill>
                  <a:srgbClr val="617DC8"/>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1600">
                <a:solidFill>
                  <a:srgbClr val="617DC8"/>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1600">
                <a:solidFill>
                  <a:srgbClr val="617DC8"/>
                </a:solidFill>
                <a:latin typeface="Arial" panose="020B0604020202020204" pitchFamily="34" charset="0"/>
              </a:defRPr>
            </a:lvl9pPr>
          </a:lstStyle>
          <a:p>
            <a:pPr>
              <a:spcBef>
                <a:spcPct val="0"/>
              </a:spcBef>
              <a:buClrTx/>
              <a:buSzTx/>
              <a:buFontTx/>
              <a:buNone/>
            </a:pPr>
            <a:r>
              <a:rPr lang="de-DE" altLang="de-DE" sz="1800" b="1" dirty="0">
                <a:solidFill>
                  <a:schemeClr val="tx1">
                    <a:lumMod val="95000"/>
                    <a:lumOff val="5000"/>
                  </a:schemeClr>
                </a:solidFill>
                <a:cs typeface="Arial" panose="020B0604020202020204" pitchFamily="34" charset="0"/>
                <a:hlinkClick r:id="rId3"/>
              </a:rPr>
              <a:t>www.schulberatung.bayern.de</a:t>
            </a:r>
            <a:endParaRPr lang="de-DE" altLang="de-DE" sz="1800" b="1" dirty="0">
              <a:solidFill>
                <a:schemeClr val="tx1">
                  <a:lumMod val="95000"/>
                  <a:lumOff val="5000"/>
                </a:schemeClr>
              </a:solidFill>
              <a:cs typeface="Arial" panose="020B0604020202020204" pitchFamily="34" charset="0"/>
            </a:endParaRPr>
          </a:p>
          <a:p>
            <a:pPr>
              <a:spcBef>
                <a:spcPct val="0"/>
              </a:spcBef>
              <a:buClrTx/>
              <a:buSzTx/>
              <a:buFontTx/>
              <a:buNone/>
            </a:pPr>
            <a:endParaRPr lang="de-DE" altLang="de-DE" sz="1800" b="1" dirty="0">
              <a:solidFill>
                <a:schemeClr val="tx1"/>
              </a:solidFill>
            </a:endParaRPr>
          </a:p>
        </p:txBody>
      </p:sp>
      <p:sp>
        <p:nvSpPr>
          <p:cNvPr id="10" name="Text Box 9"/>
          <p:cNvSpPr txBox="1">
            <a:spLocks noChangeArrowheads="1"/>
          </p:cNvSpPr>
          <p:nvPr/>
        </p:nvSpPr>
        <p:spPr bwMode="auto">
          <a:xfrm>
            <a:off x="6113463" y="4016534"/>
            <a:ext cx="5324850"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400">
                <a:solidFill>
                  <a:srgbClr val="617DC8"/>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n"/>
              <a:defRPr sz="2000">
                <a:solidFill>
                  <a:srgbClr val="617DC8"/>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p"/>
              <a:defRPr>
                <a:solidFill>
                  <a:srgbClr val="617DC8"/>
                </a:solidFill>
                <a:latin typeface="Arial" panose="020B0604020202020204" pitchFamily="34" charset="0"/>
              </a:defRPr>
            </a:lvl3pPr>
            <a:lvl4pPr marL="1600200" indent="-228600">
              <a:spcBef>
                <a:spcPct val="20000"/>
              </a:spcBef>
              <a:buClr>
                <a:schemeClr val="bg2"/>
              </a:buClr>
              <a:buFont typeface="Wingdings" panose="05000000000000000000" pitchFamily="2" charset="2"/>
              <a:buChar char="§"/>
              <a:defRPr sz="1600">
                <a:solidFill>
                  <a:srgbClr val="617DC8"/>
                </a:solidFill>
                <a:latin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sz="1600">
                <a:solidFill>
                  <a:srgbClr val="617DC8"/>
                </a:solidFill>
                <a:latin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1600">
                <a:solidFill>
                  <a:srgbClr val="617DC8"/>
                </a:solidFill>
                <a:latin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1600">
                <a:solidFill>
                  <a:srgbClr val="617DC8"/>
                </a:solidFill>
                <a:latin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1600">
                <a:solidFill>
                  <a:srgbClr val="617DC8"/>
                </a:solidFill>
                <a:latin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1600">
                <a:solidFill>
                  <a:srgbClr val="617DC8"/>
                </a:solidFill>
                <a:latin typeface="Arial" panose="020B0604020202020204" pitchFamily="34" charset="0"/>
              </a:defRPr>
            </a:lvl9pPr>
          </a:lstStyle>
          <a:p>
            <a:pPr>
              <a:spcBef>
                <a:spcPct val="0"/>
              </a:spcBef>
              <a:buClrTx/>
              <a:buSzTx/>
              <a:buFontTx/>
              <a:buNone/>
            </a:pPr>
            <a:r>
              <a:rPr lang="de-DE" altLang="de-DE" sz="1800" b="1" dirty="0">
                <a:solidFill>
                  <a:schemeClr val="tx1"/>
                </a:solidFill>
                <a:cs typeface="Arial" panose="020B0604020202020204" pitchFamily="34" charset="0"/>
                <a:hlinkClick r:id="rId4"/>
              </a:rPr>
              <a:t>www.km.bayern.de</a:t>
            </a:r>
            <a:endParaRPr lang="de-DE" altLang="de-DE" sz="1800" b="1" dirty="0">
              <a:solidFill>
                <a:schemeClr val="tx1"/>
              </a:solidFill>
              <a:cs typeface="Arial" panose="020B0604020202020204" pitchFamily="34" charset="0"/>
            </a:endParaRPr>
          </a:p>
          <a:p>
            <a:pPr>
              <a:spcBef>
                <a:spcPct val="0"/>
              </a:spcBef>
              <a:buClrTx/>
              <a:buSzTx/>
              <a:buFontTx/>
              <a:buNone/>
            </a:pPr>
            <a:endParaRPr lang="de-DE" altLang="de-DE" sz="1800" b="1" u="sng" dirty="0">
              <a:solidFill>
                <a:schemeClr val="tx2">
                  <a:lumMod val="60000"/>
                  <a:lumOff val="40000"/>
                </a:schemeClr>
              </a:solidFill>
              <a:cs typeface="Arial" panose="020B0604020202020204" pitchFamily="34" charset="0"/>
            </a:endParaRPr>
          </a:p>
          <a:p>
            <a:pPr>
              <a:buNone/>
              <a:defRPr/>
            </a:pPr>
            <a:r>
              <a:rPr lang="de-DE" altLang="de-DE" sz="1800" dirty="0">
                <a:solidFill>
                  <a:schemeClr val="tx1"/>
                </a:solidFill>
              </a:rPr>
              <a:t>Informationsbroschüre vom KM</a:t>
            </a:r>
          </a:p>
          <a:p>
            <a:pPr>
              <a:buNone/>
              <a:defRPr/>
            </a:pPr>
            <a:r>
              <a:rPr lang="de-DE" altLang="de-DE" sz="1800" b="1" i="1" dirty="0">
                <a:solidFill>
                  <a:schemeClr val="tx1"/>
                </a:solidFill>
              </a:rPr>
              <a:t>Der beste Bildungsweg für mein Kind </a:t>
            </a:r>
            <a:endParaRPr lang="de-DE" altLang="de-DE" sz="1800" b="1" dirty="0">
              <a:solidFill>
                <a:schemeClr val="tx1"/>
              </a:solidFill>
            </a:endParaRPr>
          </a:p>
          <a:p>
            <a:pPr>
              <a:buNone/>
              <a:defRPr/>
            </a:pPr>
            <a:endParaRPr lang="de-DE" altLang="de-DE" sz="1800" dirty="0">
              <a:solidFill>
                <a:schemeClr val="tx1"/>
              </a:solidFill>
            </a:endParaRPr>
          </a:p>
          <a:p>
            <a:pPr>
              <a:buNone/>
              <a:defRPr/>
            </a:pPr>
            <a:endParaRPr lang="de-DE" altLang="de-DE" sz="1800" dirty="0">
              <a:solidFill>
                <a:schemeClr val="tx1"/>
              </a:solidFill>
            </a:endParaRPr>
          </a:p>
          <a:p>
            <a:pPr>
              <a:spcBef>
                <a:spcPct val="0"/>
              </a:spcBef>
              <a:buClrTx/>
              <a:buSzTx/>
              <a:buFontTx/>
              <a:buNone/>
            </a:pPr>
            <a:endParaRPr lang="de-DE" altLang="de-DE" sz="1800" b="1" u="sng" dirty="0">
              <a:solidFill>
                <a:schemeClr val="tx2">
                  <a:lumMod val="60000"/>
                  <a:lumOff val="40000"/>
                </a:schemeClr>
              </a:solidFill>
              <a:cs typeface="Arial" panose="020B0604020202020204" pitchFamily="34" charset="0"/>
            </a:endParaRPr>
          </a:p>
          <a:p>
            <a:pPr>
              <a:spcBef>
                <a:spcPct val="0"/>
              </a:spcBef>
              <a:buClrTx/>
              <a:buSzTx/>
              <a:buFontTx/>
              <a:buNone/>
            </a:pPr>
            <a:endParaRPr lang="de-DE" altLang="de-DE" sz="1800" b="1" dirty="0">
              <a:solidFill>
                <a:schemeClr val="tx1"/>
              </a:solidFill>
            </a:endParaRPr>
          </a:p>
        </p:txBody>
      </p:sp>
      <p:pic>
        <p:nvPicPr>
          <p:cNvPr id="7" name="Grafik 6">
            <a:extLst>
              <a:ext uri="{FF2B5EF4-FFF2-40B4-BE49-F238E27FC236}">
                <a16:creationId xmlns:a16="http://schemas.microsoft.com/office/drawing/2014/main" id="{45C7732B-4898-4B49-8806-47B6A4EC650E}"/>
              </a:ext>
            </a:extLst>
          </p:cNvPr>
          <p:cNvPicPr>
            <a:picLocks noChangeAspect="1"/>
          </p:cNvPicPr>
          <p:nvPr/>
        </p:nvPicPr>
        <p:blipFill>
          <a:blip r:embed="rId5"/>
          <a:stretch>
            <a:fillRect/>
          </a:stretch>
        </p:blipFill>
        <p:spPr>
          <a:xfrm>
            <a:off x="1848389" y="3002420"/>
            <a:ext cx="3426723" cy="1090186"/>
          </a:xfrm>
          <a:prstGeom prst="rect">
            <a:avLst/>
          </a:prstGeom>
        </p:spPr>
      </p:pic>
    </p:spTree>
    <p:extLst>
      <p:ext uri="{BB962C8B-B14F-4D97-AF65-F5344CB8AC3E}">
        <p14:creationId xmlns:p14="http://schemas.microsoft.com/office/powerpoint/2010/main" val="2831872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273300" y="101600"/>
            <a:ext cx="770889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B0F0"/>
                </a:solidFill>
                <a:effectLst/>
                <a:uLnTx/>
                <a:uFillTx/>
                <a:latin typeface="Calibri"/>
              </a:rPr>
              <a:t>Die Möglichkeiten des bayerischen Schulsystems</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800" b="1" noProof="0" dirty="0">
                <a:solidFill>
                  <a:srgbClr val="00B0F0"/>
                </a:solidFill>
                <a:latin typeface="Calibri"/>
              </a:rPr>
              <a:t>V</a:t>
            </a:r>
            <a:r>
              <a:rPr kumimoji="0" lang="de-DE" sz="2800" b="1" i="0" strike="noStrike" kern="1200" cap="none" spc="0" normalizeH="0" baseline="0" noProof="0" dirty="0">
                <a:ln>
                  <a:noFill/>
                </a:ln>
                <a:solidFill>
                  <a:srgbClr val="00B0F0"/>
                </a:solidFill>
                <a:effectLst/>
                <a:uLnTx/>
                <a:uFillTx/>
                <a:latin typeface="Calibri"/>
              </a:rPr>
              <a:t>ielfältig und durchlässig</a:t>
            </a:r>
          </a:p>
        </p:txBody>
      </p:sp>
      <p:sp>
        <p:nvSpPr>
          <p:cNvPr id="4" name="Inhaltsplatzhalter 2">
            <a:extLst>
              <a:ext uri="{FF2B5EF4-FFF2-40B4-BE49-F238E27FC236}">
                <a16:creationId xmlns:a16="http://schemas.microsoft.com/office/drawing/2014/main" id="{BF0E66F9-1643-2D48-BCA6-A0B5A29DD6AE}"/>
              </a:ext>
            </a:extLst>
          </p:cNvPr>
          <p:cNvSpPr txBox="1">
            <a:spLocks/>
          </p:cNvSpPr>
          <p:nvPr/>
        </p:nvSpPr>
        <p:spPr>
          <a:xfrm>
            <a:off x="838200" y="1825625"/>
            <a:ext cx="5181600" cy="4351338"/>
          </a:xfrm>
          <a:prstGeom prst="rect">
            <a:avLst/>
          </a:prstGeom>
        </p:spPr>
        <p:txBody>
          <a:bodyPr>
            <a:normAutofit fontScale="9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de-DE" sz="3200" b="0" i="0" u="none" strike="noStrike" kern="1200" cap="none" spc="0" normalizeH="0" baseline="0" noProof="0" dirty="0">
                <a:ln>
                  <a:noFill/>
                </a:ln>
                <a:solidFill>
                  <a:prstClr val="black"/>
                </a:solidFill>
                <a:effectLst/>
                <a:uLnTx/>
                <a:uFillTx/>
                <a:latin typeface="Calibri"/>
                <a:ea typeface="+mn-ea"/>
                <a:cs typeface="+mn-cs"/>
              </a:rPr>
              <a:t>Das bayerische Schulsystem ermöglicht Ihrem Kind einen individuellen Weg.</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de-DE"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de-DE" sz="3200" b="0" i="0" u="none" strike="noStrike" kern="1200" cap="none" spc="0" normalizeH="0" baseline="0" noProof="0" dirty="0">
                <a:ln>
                  <a:noFill/>
                </a:ln>
                <a:solidFill>
                  <a:prstClr val="black"/>
                </a:solidFill>
                <a:effectLst/>
                <a:uLnTx/>
                <a:uFillTx/>
                <a:latin typeface="Calibri"/>
                <a:ea typeface="+mn-ea"/>
                <a:cs typeface="+mn-cs"/>
              </a:rPr>
              <a:t>13 Schularten bieten unterschiedliche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de-DE" sz="3200" b="0" i="0" u="none" strike="noStrike" kern="1200" cap="none" spc="0" normalizeH="0" baseline="0" noProof="0" dirty="0">
                <a:ln>
                  <a:noFill/>
                </a:ln>
                <a:solidFill>
                  <a:prstClr val="black"/>
                </a:solidFill>
                <a:effectLst/>
                <a:uLnTx/>
                <a:uFillTx/>
                <a:latin typeface="Calibri"/>
                <a:ea typeface="+mn-ea"/>
                <a:cs typeface="+mn-cs"/>
              </a:rPr>
              <a:t>Schwerpunkte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de-DE" sz="3200" b="0" i="0" u="none" strike="noStrike" kern="1200" cap="none" spc="0" normalizeH="0" baseline="0" noProof="0" dirty="0">
                <a:ln>
                  <a:noFill/>
                </a:ln>
                <a:solidFill>
                  <a:prstClr val="black"/>
                </a:solidFill>
                <a:effectLst/>
                <a:uLnTx/>
                <a:uFillTx/>
                <a:latin typeface="Calibri"/>
                <a:ea typeface="+mn-ea"/>
                <a:cs typeface="+mn-cs"/>
              </a:rPr>
              <a:t>Anforderungen</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de-DE" sz="3200" b="0" i="0" u="none" strike="noStrike" kern="1200" cap="none" spc="0" normalizeH="0" baseline="0" noProof="0" dirty="0">
                <a:ln>
                  <a:noFill/>
                </a:ln>
                <a:solidFill>
                  <a:prstClr val="black"/>
                </a:solidFill>
                <a:effectLst/>
                <a:uLnTx/>
                <a:uFillTx/>
                <a:latin typeface="Calibri"/>
                <a:ea typeface="+mn-ea"/>
                <a:cs typeface="+mn-cs"/>
              </a:rPr>
              <a:t>Ziele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de-DE" sz="3200" b="0" i="0" u="none" strike="noStrike" kern="1200" cap="none" spc="0" normalizeH="0" baseline="0" noProof="0" dirty="0">
                <a:ln>
                  <a:noFill/>
                </a:ln>
                <a:solidFill>
                  <a:prstClr val="black"/>
                </a:solidFill>
                <a:effectLst/>
                <a:uLnTx/>
                <a:uFillTx/>
                <a:latin typeface="Calibri"/>
                <a:ea typeface="+mn-ea"/>
                <a:cs typeface="+mn-cs"/>
              </a:rPr>
              <a:t>Geschwindigkeiten</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de-DE" sz="32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de-DE"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21065" y="1428175"/>
            <a:ext cx="4462920" cy="48215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31757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035301" y="340242"/>
            <a:ext cx="7746114" cy="523220"/>
          </a:xfrm>
          <a:prstGeom prst="rect">
            <a:avLst/>
          </a:prstGeom>
          <a:noFill/>
        </p:spPr>
        <p:txBody>
          <a:bodyPr wrap="square" rtlCol="0">
            <a:spAutoFit/>
          </a:bodyPr>
          <a:lstStyle/>
          <a:p>
            <a:r>
              <a:rPr lang="de-DE" sz="2800" b="1" dirty="0">
                <a:solidFill>
                  <a:srgbClr val="00B0F0"/>
                </a:solidFill>
              </a:rPr>
              <a:t>Mögliche Schulabschlüsse</a:t>
            </a:r>
          </a:p>
        </p:txBody>
      </p:sp>
      <p:sp>
        <p:nvSpPr>
          <p:cNvPr id="3" name="Inhaltsplatzhalter 2">
            <a:extLst>
              <a:ext uri="{FF2B5EF4-FFF2-40B4-BE49-F238E27FC236}">
                <a16:creationId xmlns:a16="http://schemas.microsoft.com/office/drawing/2014/main" id="{99DD1D65-7660-F84C-8436-0D2B3FD1FC93}"/>
              </a:ext>
            </a:extLst>
          </p:cNvPr>
          <p:cNvSpPr txBox="1">
            <a:spLocks/>
          </p:cNvSpPr>
          <p:nvPr/>
        </p:nvSpPr>
        <p:spPr>
          <a:xfrm>
            <a:off x="838200" y="1231900"/>
            <a:ext cx="7734300" cy="4945063"/>
          </a:xfrm>
          <a:prstGeom prst="rect">
            <a:avLst/>
          </a:prstGeom>
        </p:spPr>
        <p:txBody>
          <a:bodyPr>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51"/>
              </a:spcBef>
              <a:buFont typeface="Arial" panose="020B0604020202020204" pitchFamily="34" charset="0"/>
              <a:buNone/>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r>
              <a:rPr lang="de-DE" dirty="0">
                <a:solidFill>
                  <a:srgbClr val="002060"/>
                </a:solidFill>
              </a:rPr>
              <a:t>Schulische Abschlüsse sind über viele Schularten möglich:</a:t>
            </a:r>
            <a:br>
              <a:rPr lang="de-DE" dirty="0">
                <a:solidFill>
                  <a:srgbClr val="002060"/>
                </a:solidFill>
              </a:rPr>
            </a:br>
            <a:endParaRPr lang="de-DE" dirty="0">
              <a:solidFill>
                <a:srgbClr val="002060"/>
              </a:solidFill>
            </a:endParaRPr>
          </a:p>
          <a:p>
            <a:pPr>
              <a:spcBef>
                <a:spcPts val="651"/>
              </a:spcBef>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r>
              <a:rPr lang="de-DE" dirty="0">
                <a:solidFill>
                  <a:srgbClr val="AF1F59"/>
                </a:solidFill>
              </a:rPr>
              <a:t>Erfolgreicher Abschluss der Mittelschule (MS)</a:t>
            </a:r>
          </a:p>
          <a:p>
            <a:pPr>
              <a:spcBef>
                <a:spcPts val="651"/>
              </a:spcBef>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r>
              <a:rPr lang="de-DE" dirty="0">
                <a:solidFill>
                  <a:srgbClr val="AF1F59"/>
                </a:solidFill>
              </a:rPr>
              <a:t>Qualifizierender Abschluss der  MS</a:t>
            </a:r>
          </a:p>
          <a:p>
            <a:pPr>
              <a:spcBef>
                <a:spcPts val="651"/>
              </a:spcBef>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r>
              <a:rPr lang="de-DE" dirty="0">
                <a:solidFill>
                  <a:srgbClr val="F0641A"/>
                </a:solidFill>
              </a:rPr>
              <a:t>Mittlerer Schulabschluss</a:t>
            </a:r>
          </a:p>
          <a:p>
            <a:pPr>
              <a:spcBef>
                <a:spcPts val="651"/>
              </a:spcBef>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r>
              <a:rPr lang="de-DE" dirty="0">
                <a:solidFill>
                  <a:srgbClr val="1C8CCC"/>
                </a:solidFill>
              </a:rPr>
              <a:t>Fachgebundene und allgemeine</a:t>
            </a:r>
            <a:br>
              <a:rPr lang="de-DE" dirty="0">
                <a:solidFill>
                  <a:srgbClr val="1C8CCC"/>
                </a:solidFill>
              </a:rPr>
            </a:br>
            <a:r>
              <a:rPr lang="de-DE" dirty="0">
                <a:solidFill>
                  <a:srgbClr val="1C8CCC"/>
                </a:solidFill>
              </a:rPr>
              <a:t>Fachhochschulreife</a:t>
            </a:r>
          </a:p>
          <a:p>
            <a:pPr>
              <a:spcBef>
                <a:spcPts val="651"/>
              </a:spcBef>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r>
              <a:rPr lang="de-DE" dirty="0">
                <a:solidFill>
                  <a:srgbClr val="1C8CCC"/>
                </a:solidFill>
              </a:rPr>
              <a:t>Fachgebundene und allgemeine</a:t>
            </a:r>
            <a:br>
              <a:rPr lang="de-DE" dirty="0">
                <a:solidFill>
                  <a:srgbClr val="1C8CCC"/>
                </a:solidFill>
              </a:rPr>
            </a:br>
            <a:r>
              <a:rPr lang="de-DE" dirty="0">
                <a:solidFill>
                  <a:srgbClr val="1C8CCC"/>
                </a:solidFill>
              </a:rPr>
              <a:t>Hochschulreife</a:t>
            </a:r>
          </a:p>
        </p:txBody>
      </p:sp>
      <p:pic>
        <p:nvPicPr>
          <p:cNvPr id="4" name="Inhaltsplatzhalter 5">
            <a:extLst>
              <a:ext uri="{FF2B5EF4-FFF2-40B4-BE49-F238E27FC236}">
                <a16:creationId xmlns:a16="http://schemas.microsoft.com/office/drawing/2014/main" id="{81263DA3-0B47-D143-B7D7-CA3500A861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5499" y="1825625"/>
            <a:ext cx="3835871" cy="4351338"/>
          </a:xfrm>
          <a:prstGeom prst="rect">
            <a:avLst/>
          </a:prstGeom>
        </p:spPr>
      </p:pic>
    </p:spTree>
    <p:extLst>
      <p:ext uri="{BB962C8B-B14F-4D97-AF65-F5344CB8AC3E}">
        <p14:creationId xmlns:p14="http://schemas.microsoft.com/office/powerpoint/2010/main" val="1669003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781300" y="927101"/>
            <a:ext cx="6007100" cy="45973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 name="Textfeld 16"/>
          <p:cNvSpPr txBox="1"/>
          <p:nvPr/>
        </p:nvSpPr>
        <p:spPr>
          <a:xfrm>
            <a:off x="482600" y="170121"/>
            <a:ext cx="109155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B0F0"/>
                </a:solidFill>
                <a:effectLst/>
                <a:uLnTx/>
                <a:uFillTx/>
                <a:latin typeface="Calibri"/>
                <a:ea typeface="+mn-ea"/>
                <a:cs typeface="+mn-cs"/>
              </a:rPr>
              <a:t>Wege zum erfolgreichen Mittelschulabschluss</a:t>
            </a:r>
          </a:p>
        </p:txBody>
      </p:sp>
      <p:sp>
        <p:nvSpPr>
          <p:cNvPr id="3" name="Rechteck 2"/>
          <p:cNvSpPr/>
          <p:nvPr/>
        </p:nvSpPr>
        <p:spPr>
          <a:xfrm>
            <a:off x="965200" y="5758260"/>
            <a:ext cx="10432902" cy="7822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An Förderschule, Mittelschule (MS), Wirtschaftsschule (WS), Realschule (RS), Gymnasium (Gy), Berufsschule ist ein Mittelschulabschluss möglich, durch erfolgreichen Besuch der 9. Klasse. In der MS ist der </a:t>
            </a:r>
            <a:r>
              <a:rPr lang="de-DE" dirty="0" err="1"/>
              <a:t>Quali</a:t>
            </a:r>
            <a:r>
              <a:rPr lang="de-DE" dirty="0"/>
              <a:t>  als besondere Leistungsfeststellung möglich.</a:t>
            </a:r>
          </a:p>
        </p:txBody>
      </p:sp>
    </p:spTree>
    <p:extLst>
      <p:ext uri="{BB962C8B-B14F-4D97-AF65-F5344CB8AC3E}">
        <p14:creationId xmlns:p14="http://schemas.microsoft.com/office/powerpoint/2010/main" val="3429978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616200" y="149984"/>
            <a:ext cx="7187018" cy="954107"/>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800" b="1" i="0" strike="noStrike" kern="1200" cap="none" spc="0" normalizeH="0" baseline="0" noProof="0" dirty="0">
                <a:ln>
                  <a:noFill/>
                </a:ln>
                <a:solidFill>
                  <a:srgbClr val="00B0F0"/>
                </a:solidFill>
                <a:effectLst/>
                <a:uLnTx/>
                <a:uFillTx/>
                <a:latin typeface="Calibri"/>
                <a:ea typeface="+mn-ea"/>
                <a:cs typeface="+mn-cs"/>
              </a:rPr>
              <a:t>             Vom Mittelschulabschluss zum</a:t>
            </a:r>
            <a:br>
              <a:rPr kumimoji="0" lang="de-DE" sz="2800" b="1" i="0" strike="noStrike" kern="1200" cap="none" spc="0" normalizeH="0" baseline="0" noProof="0" dirty="0">
                <a:ln>
                  <a:noFill/>
                </a:ln>
                <a:solidFill>
                  <a:srgbClr val="00B0F0"/>
                </a:solidFill>
                <a:effectLst/>
                <a:uLnTx/>
                <a:uFillTx/>
                <a:latin typeface="Calibri"/>
                <a:ea typeface="+mn-ea"/>
                <a:cs typeface="+mn-cs"/>
              </a:rPr>
            </a:br>
            <a:r>
              <a:rPr kumimoji="0" lang="de-DE" sz="2800" b="1" i="0" strike="noStrike" kern="1200" cap="none" spc="0" normalizeH="0" baseline="0" noProof="0" dirty="0">
                <a:ln>
                  <a:noFill/>
                </a:ln>
                <a:solidFill>
                  <a:srgbClr val="00B0F0"/>
                </a:solidFill>
                <a:effectLst/>
                <a:uLnTx/>
                <a:uFillTx/>
                <a:latin typeface="Calibri"/>
                <a:ea typeface="+mn-ea"/>
                <a:cs typeface="+mn-cs"/>
              </a:rPr>
              <a:t>         Mittleren Schulabschluss - Beispiele</a:t>
            </a:r>
          </a:p>
        </p:txBody>
      </p:sp>
      <p:sp>
        <p:nvSpPr>
          <p:cNvPr id="3" name="Rectangle 8"/>
          <p:cNvSpPr>
            <a:spLocks noChangeArrowheads="1"/>
          </p:cNvSpPr>
          <p:nvPr/>
        </p:nvSpPr>
        <p:spPr bwMode="auto">
          <a:xfrm>
            <a:off x="952993" y="1295400"/>
            <a:ext cx="10783799" cy="951973"/>
          </a:xfrm>
          <a:prstGeom prst="rect">
            <a:avLst/>
          </a:prstGeom>
          <a:solidFill>
            <a:srgbClr val="F0641A"/>
          </a:solidFill>
          <a:ln>
            <a:noFill/>
          </a:ln>
          <a:effectLst>
            <a:outerShdw blurRad="203200" dist="241300" dir="8100000" algn="tr" rotWithShape="0">
              <a:prstClr val="black">
                <a:alpha val="40000"/>
              </a:prstClr>
            </a:outerShdw>
            <a:softEdge rad="0"/>
          </a:effectLst>
          <a:extLst>
            <a:ext uri="{91240B29-F687-4F45-9708-019B960494DF}">
              <a14:hiddenLine xmlns:a14="http://schemas.microsoft.com/office/drawing/2010/main" w="9360" cap="flat">
                <a:solidFill>
                  <a:srgbClr val="3465A4"/>
                </a:solidFill>
                <a:round/>
                <a:headEnd/>
                <a:tailEnd/>
              </a14:hiddenLine>
            </a:ext>
          </a:extLst>
        </p:spPr>
        <p:txBody>
          <a:bodyPr lIns="120000" tIns="60000" rIns="120000" bIns="60000" anchor="ctr"/>
          <a:lstStyle/>
          <a:p>
            <a:pPr marL="0" marR="0" lvl="0" indent="0" algn="ctr" defTabSz="914400" rtl="0" eaLnBrk="1" fontAlgn="auto" latinLnBrk="0" hangingPunct="1">
              <a:lnSpc>
                <a:spcPct val="100000"/>
              </a:lnSpc>
              <a:spcBef>
                <a:spcPts val="0"/>
              </a:spcBef>
              <a:spcAft>
                <a:spcPts val="0"/>
              </a:spcAft>
              <a:buClrTx/>
              <a:buSzTx/>
              <a:buFontTx/>
              <a:buNone/>
              <a:tabLst>
                <a:tab pos="599002" algn="l"/>
                <a:tab pos="1198003" algn="l"/>
                <a:tab pos="1797006" algn="l"/>
                <a:tab pos="2396007" algn="l"/>
                <a:tab pos="2995009" algn="l"/>
              </a:tabLst>
              <a:defRPr/>
            </a:pPr>
            <a:r>
              <a:rPr kumimoji="0" lang="de-DE" sz="2400" b="0" i="0" u="none" strike="noStrike" kern="1200" cap="none" spc="0" normalizeH="0" baseline="0" noProof="0" dirty="0">
                <a:ln>
                  <a:noFill/>
                </a:ln>
                <a:solidFill>
                  <a:prstClr val="white"/>
                </a:solidFill>
                <a:effectLst/>
                <a:uLnTx/>
                <a:uFillTx/>
                <a:latin typeface="Calibri"/>
                <a:ea typeface="+mn-ea"/>
                <a:cs typeface="+mn-cs"/>
              </a:rPr>
              <a:t>Mittlerer Schulabschluss</a:t>
            </a:r>
          </a:p>
        </p:txBody>
      </p:sp>
      <p:sp>
        <p:nvSpPr>
          <p:cNvPr id="4" name="Eingebuchteter Richtungspfeil 16">
            <a:extLst>
              <a:ext uri="{FF2B5EF4-FFF2-40B4-BE49-F238E27FC236}">
                <a16:creationId xmlns:a16="http://schemas.microsoft.com/office/drawing/2014/main" id="{38774913-7D6F-0248-93FE-ABED655BCB35}"/>
              </a:ext>
            </a:extLst>
          </p:cNvPr>
          <p:cNvSpPr/>
          <p:nvPr/>
        </p:nvSpPr>
        <p:spPr>
          <a:xfrm rot="16200000">
            <a:off x="8537069" y="1779373"/>
            <a:ext cx="2304000" cy="3240000"/>
          </a:xfrm>
          <a:prstGeom prst="chevron">
            <a:avLst>
              <a:gd name="adj" fmla="val 21710"/>
            </a:avLst>
          </a:prstGeom>
          <a:solidFill>
            <a:srgbClr val="144D7C"/>
          </a:solidFill>
          <a:ln>
            <a:noFill/>
          </a:ln>
          <a:effectLst>
            <a:outerShdw blurRad="203200" dist="241300" dir="8100000" algn="tr" rotWithShape="0">
              <a:prstClr val="black">
                <a:alpha val="40000"/>
              </a:prstClr>
            </a:outerShdw>
            <a:softEdge rad="0"/>
          </a:effectLst>
        </p:spPr>
        <p:style>
          <a:lnRef idx="3">
            <a:schemeClr val="lt1"/>
          </a:lnRef>
          <a:fillRef idx="1">
            <a:schemeClr val="accent1"/>
          </a:fillRef>
          <a:effectRef idx="1">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tab pos="599002" algn="l"/>
                <a:tab pos="1198003" algn="l"/>
                <a:tab pos="1797006" algn="l"/>
                <a:tab pos="2396007" algn="l"/>
                <a:tab pos="2995009" algn="l"/>
              </a:tabLst>
              <a:defRPr/>
            </a:pPr>
            <a:r>
              <a:rPr kumimoji="0" lang="de-DE" sz="2400" b="0" i="0" u="none" strike="noStrike" kern="1200" cap="none" spc="0" normalizeH="0" baseline="0" noProof="0" dirty="0">
                <a:ln>
                  <a:noFill/>
                </a:ln>
                <a:solidFill>
                  <a:prstClr val="white"/>
                </a:solidFill>
                <a:effectLst/>
                <a:uLnTx/>
                <a:uFillTx/>
                <a:latin typeface="Calibri"/>
                <a:ea typeface="+mn-ea"/>
                <a:cs typeface="+mn-cs"/>
              </a:rPr>
              <a:t>Wirtschaftsschule 2stufig. 10./11. </a:t>
            </a:r>
            <a:r>
              <a:rPr kumimoji="0" lang="de-DE" sz="2400" b="0" i="0" u="none" strike="noStrike" kern="1200" cap="none" spc="0" normalizeH="0" baseline="0" noProof="0" dirty="0" err="1">
                <a:ln>
                  <a:noFill/>
                </a:ln>
                <a:solidFill>
                  <a:prstClr val="white"/>
                </a:solidFill>
                <a:effectLst/>
                <a:uLnTx/>
                <a:uFillTx/>
                <a:latin typeface="Calibri"/>
                <a:ea typeface="+mn-ea"/>
                <a:cs typeface="+mn-cs"/>
              </a:rPr>
              <a:t>Jgst</a:t>
            </a:r>
            <a:r>
              <a:rPr kumimoji="0" lang="de-DE" sz="2400" b="0" i="0" u="none" strike="noStrike" kern="1200" cap="none" spc="0" normalizeH="0" baseline="0" noProof="0" dirty="0">
                <a:ln>
                  <a:noFill/>
                </a:ln>
                <a:solidFill>
                  <a:prstClr val="white"/>
                </a:solidFill>
                <a:effectLst/>
                <a:uLnTx/>
                <a:uFillTx/>
                <a:latin typeface="Calibri"/>
                <a:ea typeface="+mn-ea"/>
                <a:cs typeface="+mn-cs"/>
              </a:rPr>
              <a:t>.</a:t>
            </a:r>
          </a:p>
        </p:txBody>
      </p:sp>
      <p:sp>
        <p:nvSpPr>
          <p:cNvPr id="5" name="Eingebuchteter Richtungspfeil 1">
            <a:extLst>
              <a:ext uri="{FF2B5EF4-FFF2-40B4-BE49-F238E27FC236}">
                <a16:creationId xmlns:a16="http://schemas.microsoft.com/office/drawing/2014/main" id="{E3A37FCB-424C-B145-AFC2-AB62C131578F}"/>
              </a:ext>
            </a:extLst>
          </p:cNvPr>
          <p:cNvSpPr/>
          <p:nvPr/>
        </p:nvSpPr>
        <p:spPr>
          <a:xfrm rot="16200000">
            <a:off x="5057709" y="1779373"/>
            <a:ext cx="2304000" cy="3240000"/>
          </a:xfrm>
          <a:prstGeom prst="chevron">
            <a:avLst>
              <a:gd name="adj" fmla="val 21710"/>
            </a:avLst>
          </a:prstGeom>
          <a:solidFill>
            <a:srgbClr val="AF1F59"/>
          </a:solidFill>
          <a:ln>
            <a:noFill/>
          </a:ln>
          <a:effectLst>
            <a:outerShdw blurRad="203200" dist="241300" dir="8100000" algn="tr" rotWithShape="0">
              <a:prstClr val="black">
                <a:alpha val="40000"/>
              </a:prstClr>
            </a:outerShdw>
            <a:softEdge rad="0"/>
          </a:effectLst>
        </p:spPr>
        <p:style>
          <a:lnRef idx="3">
            <a:schemeClr val="lt1"/>
          </a:lnRef>
          <a:fillRef idx="1">
            <a:schemeClr val="accent1"/>
          </a:fillRef>
          <a:effectRef idx="1">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white"/>
                </a:solidFill>
                <a:effectLst/>
                <a:uLnTx/>
                <a:uFillTx/>
                <a:latin typeface="Calibri"/>
                <a:ea typeface="+mn-ea"/>
                <a:cs typeface="MS PGothic" charset="0"/>
              </a:rPr>
              <a:t>Mittlere-Reife-Klasse </a:t>
            </a:r>
            <a:br>
              <a:rPr kumimoji="0" lang="de-DE" sz="2400" b="0" i="0" u="none" strike="noStrike" kern="1200" cap="none" spc="0" normalizeH="0" baseline="0" noProof="0" dirty="0">
                <a:ln>
                  <a:noFill/>
                </a:ln>
                <a:solidFill>
                  <a:prstClr val="white"/>
                </a:solidFill>
                <a:effectLst/>
                <a:uLnTx/>
                <a:uFillTx/>
                <a:latin typeface="Calibri"/>
                <a:ea typeface="+mn-ea"/>
                <a:cs typeface="MS PGothic" charset="0"/>
              </a:rPr>
            </a:br>
            <a:r>
              <a:rPr kumimoji="0" lang="de-DE" sz="2400" b="0" i="0" u="none" strike="noStrike" kern="1200" cap="none" spc="0" normalizeH="0" baseline="0" noProof="0" dirty="0">
                <a:ln>
                  <a:noFill/>
                </a:ln>
                <a:solidFill>
                  <a:prstClr val="white"/>
                </a:solidFill>
                <a:effectLst/>
                <a:uLnTx/>
                <a:uFillTx/>
                <a:latin typeface="Calibri"/>
                <a:ea typeface="+mn-ea"/>
                <a:cs typeface="MS PGothic" charset="0"/>
              </a:rPr>
              <a:t>der Mittelschule</a:t>
            </a:r>
          </a:p>
        </p:txBody>
      </p:sp>
      <p:sp>
        <p:nvSpPr>
          <p:cNvPr id="6" name="Eingebuchteter Richtungspfeil 17">
            <a:extLst>
              <a:ext uri="{FF2B5EF4-FFF2-40B4-BE49-F238E27FC236}">
                <a16:creationId xmlns:a16="http://schemas.microsoft.com/office/drawing/2014/main" id="{2FF18F50-A0E8-7142-9E35-0D9F64962E62}"/>
              </a:ext>
            </a:extLst>
          </p:cNvPr>
          <p:cNvSpPr/>
          <p:nvPr/>
        </p:nvSpPr>
        <p:spPr>
          <a:xfrm rot="16200000">
            <a:off x="1701469" y="1779373"/>
            <a:ext cx="2304000" cy="3240000"/>
          </a:xfrm>
          <a:prstGeom prst="chevron">
            <a:avLst>
              <a:gd name="adj" fmla="val 21710"/>
            </a:avLst>
          </a:prstGeom>
          <a:solidFill>
            <a:srgbClr val="0F92A1"/>
          </a:solidFill>
          <a:ln>
            <a:noFill/>
          </a:ln>
          <a:effectLst>
            <a:outerShdw blurRad="203200" dist="241300" dir="8100000" algn="tr" rotWithShape="0">
              <a:prstClr val="black">
                <a:alpha val="40000"/>
              </a:prstClr>
            </a:outerShdw>
            <a:softEdge rad="0"/>
          </a:effectLst>
        </p:spPr>
        <p:style>
          <a:lnRef idx="3">
            <a:schemeClr val="lt1"/>
          </a:lnRef>
          <a:fillRef idx="1">
            <a:schemeClr val="accent1"/>
          </a:fillRef>
          <a:effectRef idx="1">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tab pos="599002" algn="l"/>
                <a:tab pos="1198003" algn="l"/>
                <a:tab pos="1797006" algn="l"/>
                <a:tab pos="2396007" algn="l"/>
              </a:tabLst>
              <a:defRPr/>
            </a:pPr>
            <a:r>
              <a:rPr kumimoji="0" lang="de-DE" sz="2400" b="0" i="0" u="none" strike="noStrike" kern="1200" cap="none" spc="0" normalizeH="0" baseline="0" noProof="0" dirty="0">
                <a:ln>
                  <a:noFill/>
                </a:ln>
                <a:solidFill>
                  <a:prstClr val="white"/>
                </a:solidFill>
                <a:effectLst/>
                <a:uLnTx/>
                <a:uFillTx/>
                <a:latin typeface="Calibri"/>
                <a:ea typeface="+mn-ea"/>
                <a:cs typeface="+mn-cs"/>
              </a:rPr>
              <a:t>Berufsausbildung/</a:t>
            </a:r>
            <a:br>
              <a:rPr kumimoji="0" lang="de-DE" sz="2400" b="0" i="0" u="none" strike="noStrike" kern="1200" cap="none" spc="0" normalizeH="0" baseline="0" noProof="0" dirty="0">
                <a:ln>
                  <a:noFill/>
                </a:ln>
                <a:solidFill>
                  <a:prstClr val="white"/>
                </a:solidFill>
                <a:effectLst/>
                <a:uLnTx/>
                <a:uFillTx/>
                <a:latin typeface="Calibri"/>
                <a:ea typeface="+mn-ea"/>
                <a:cs typeface="+mn-cs"/>
              </a:rPr>
            </a:br>
            <a:r>
              <a:rPr kumimoji="0" lang="de-DE" sz="2400" b="0" i="0" u="none" strike="noStrike" kern="1200" cap="none" spc="0" normalizeH="0" baseline="0" noProof="0" dirty="0">
                <a:ln>
                  <a:noFill/>
                </a:ln>
                <a:solidFill>
                  <a:prstClr val="white"/>
                </a:solidFill>
                <a:effectLst/>
                <a:uLnTx/>
                <a:uFillTx/>
                <a:latin typeface="Calibri"/>
                <a:ea typeface="+mn-ea"/>
                <a:cs typeface="+mn-cs"/>
              </a:rPr>
              <a:t>Berufsfachschule</a:t>
            </a:r>
          </a:p>
        </p:txBody>
      </p:sp>
      <p:sp>
        <p:nvSpPr>
          <p:cNvPr id="7" name="Rectangle 2"/>
          <p:cNvSpPr>
            <a:spLocks noChangeArrowheads="1"/>
          </p:cNvSpPr>
          <p:nvPr/>
        </p:nvSpPr>
        <p:spPr bwMode="auto">
          <a:xfrm>
            <a:off x="952993" y="4719998"/>
            <a:ext cx="10783799" cy="783348"/>
          </a:xfrm>
          <a:prstGeom prst="rect">
            <a:avLst/>
          </a:prstGeom>
          <a:solidFill>
            <a:srgbClr val="AF1F59"/>
          </a:solidFill>
          <a:ln>
            <a:noFill/>
          </a:ln>
          <a:effectLst>
            <a:outerShdw blurRad="203200" dist="241300" dir="8100000" algn="tr" rotWithShape="0">
              <a:prstClr val="black">
                <a:alpha val="40000"/>
              </a:prstClr>
            </a:outerShdw>
            <a:softEdge rad="0"/>
          </a:effectLst>
          <a:extLst>
            <a:ext uri="{91240B29-F687-4F45-9708-019B960494DF}">
              <a14:hiddenLine xmlns:a14="http://schemas.microsoft.com/office/drawing/2010/main" w="9360" cap="flat">
                <a:solidFill>
                  <a:srgbClr val="3465A4"/>
                </a:solidFill>
                <a:round/>
                <a:headEnd/>
                <a:tailEnd/>
              </a14:hiddenLine>
            </a:ext>
          </a:extLst>
        </p:spPr>
        <p:txBody>
          <a:bodyPr lIns="120000" tIns="60000" rIns="120000" bIns="60000" anchor="ctr"/>
          <a:lstStyle/>
          <a:p>
            <a:pPr marL="0" marR="0" lvl="0" indent="0" algn="ctr" defTabSz="914400" rtl="0" eaLnBrk="1" fontAlgn="auto" latinLnBrk="0" hangingPunct="1">
              <a:lnSpc>
                <a:spcPct val="100000"/>
              </a:lnSpc>
              <a:spcBef>
                <a:spcPts val="0"/>
              </a:spcBef>
              <a:spcAft>
                <a:spcPts val="0"/>
              </a:spcAft>
              <a:buClrTx/>
              <a:buSzTx/>
              <a:buFontTx/>
              <a:buNone/>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Lst>
              <a:defRPr/>
            </a:pPr>
            <a:r>
              <a:rPr kumimoji="0" lang="de-DE" sz="2400" b="0" i="0" u="none" strike="noStrike" kern="1200" cap="none" spc="0" normalizeH="0" baseline="0" noProof="0" dirty="0">
                <a:ln>
                  <a:noFill/>
                </a:ln>
                <a:solidFill>
                  <a:prstClr val="white"/>
                </a:solidFill>
                <a:effectLst/>
                <a:uLnTx/>
                <a:uFillTx/>
                <a:latin typeface="Calibri"/>
                <a:ea typeface="+mn-ea"/>
                <a:cs typeface="+mn-cs"/>
              </a:rPr>
              <a:t>Mittelschulabschluss</a:t>
            </a:r>
          </a:p>
        </p:txBody>
      </p:sp>
      <p:sp>
        <p:nvSpPr>
          <p:cNvPr id="8" name="Rectangle 2"/>
          <p:cNvSpPr>
            <a:spLocks noChangeArrowheads="1"/>
          </p:cNvSpPr>
          <p:nvPr/>
        </p:nvSpPr>
        <p:spPr bwMode="auto">
          <a:xfrm>
            <a:off x="952993" y="5671971"/>
            <a:ext cx="10783799" cy="783348"/>
          </a:xfrm>
          <a:prstGeom prst="rect">
            <a:avLst/>
          </a:prstGeom>
          <a:solidFill>
            <a:schemeClr val="bg1"/>
          </a:solidFill>
          <a:ln>
            <a:noFill/>
          </a:ln>
          <a:effectLst>
            <a:outerShdw blurRad="203200" dist="241300" dir="8100000" algn="tr" rotWithShape="0">
              <a:prstClr val="black">
                <a:alpha val="40000"/>
              </a:prstClr>
            </a:outerShdw>
            <a:softEdge rad="0"/>
          </a:effectLst>
          <a:extLst/>
        </p:spPr>
        <p:txBody>
          <a:bodyPr lIns="120000" tIns="60000" rIns="120000" bIns="60000" anchor="ctr"/>
          <a:lstStyle/>
          <a:p>
            <a:pPr marL="0" marR="0" lvl="0" indent="0" algn="ctr" defTabSz="914400" rtl="0" eaLnBrk="1" fontAlgn="auto" latinLnBrk="0" hangingPunct="1">
              <a:lnSpc>
                <a:spcPct val="100000"/>
              </a:lnSpc>
              <a:spcBef>
                <a:spcPts val="0"/>
              </a:spcBef>
              <a:spcAft>
                <a:spcPts val="0"/>
              </a:spcAft>
              <a:buClrTx/>
              <a:buSzTx/>
              <a:buFontTx/>
              <a:buNone/>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Lst>
              <a:defRPr/>
            </a:pPr>
            <a:r>
              <a:rPr lang="de-DE" sz="2400" dirty="0">
                <a:latin typeface="Calibri"/>
              </a:rPr>
              <a:t>Nach dem Mittelschulabschluss ist an diesen Schularten die Mittlere Reife zu erzielen.</a:t>
            </a:r>
            <a:endParaRPr kumimoji="0" lang="de-DE" sz="2400" b="0"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61197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A8FC476F-C2CA-F448-BAB3-E8FF6466F8E6}"/>
              </a:ext>
            </a:extLst>
          </p:cNvPr>
          <p:cNvSpPr txBox="1">
            <a:spLocks/>
          </p:cNvSpPr>
          <p:nvPr/>
        </p:nvSpPr>
        <p:spPr>
          <a:xfrm>
            <a:off x="3296092" y="535247"/>
            <a:ext cx="6724207" cy="61307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2800" b="1" dirty="0">
                <a:solidFill>
                  <a:srgbClr val="00B0F0"/>
                </a:solidFill>
              </a:rPr>
              <a:t>Mittlere Schulabschlüsse auf einen Blick</a:t>
            </a:r>
          </a:p>
        </p:txBody>
      </p:sp>
      <p:grpSp>
        <p:nvGrpSpPr>
          <p:cNvPr id="3" name="Group 1"/>
          <p:cNvGrpSpPr>
            <a:grpSpLocks/>
          </p:cNvGrpSpPr>
          <p:nvPr/>
        </p:nvGrpSpPr>
        <p:grpSpPr bwMode="auto">
          <a:xfrm>
            <a:off x="4078819" y="1773239"/>
            <a:ext cx="3820583" cy="2732087"/>
            <a:chOff x="1927" y="1117"/>
            <a:chExt cx="1994" cy="1721"/>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 y="1117"/>
              <a:ext cx="1994" cy="17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AutoShape 3"/>
            <p:cNvSpPr>
              <a:spLocks noChangeArrowheads="1"/>
            </p:cNvSpPr>
            <p:nvPr/>
          </p:nvSpPr>
          <p:spPr bwMode="auto">
            <a:xfrm>
              <a:off x="1927" y="1117"/>
              <a:ext cx="1994" cy="1721"/>
            </a:xfrm>
            <a:custGeom>
              <a:avLst/>
              <a:gdLst>
                <a:gd name="G0" fmla="+- 0 0 0"/>
                <a:gd name="G1" fmla="+- 21600 0 0"/>
                <a:gd name="G2" fmla="*/ 8797 1 2"/>
                <a:gd name="G3" fmla="+- 8797 0 0"/>
                <a:gd name="G4" fmla="*/ 7593 1 2"/>
                <a:gd name="G5" fmla="+- 7593 0 0"/>
              </a:gdLst>
              <a:ahLst/>
              <a:cxnLst>
                <a:cxn ang="0">
                  <a:pos x="r" y="vc"/>
                </a:cxn>
                <a:cxn ang="5400000">
                  <a:pos x="hc" y="b"/>
                </a:cxn>
                <a:cxn ang="10800000">
                  <a:pos x="l" y="vc"/>
                </a:cxn>
                <a:cxn ang="16200000">
                  <a:pos x="hc" y="t"/>
                </a:cxn>
              </a:cxnLst>
              <a:rect l="0" t="0" r="0" b="0"/>
              <a:pathLst>
                <a:path>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2400"/>
            </a:p>
          </p:txBody>
        </p:sp>
      </p:grpSp>
      <p:sp>
        <p:nvSpPr>
          <p:cNvPr id="6" name="Textfeld 5">
            <a:extLst>
              <a:ext uri="{FF2B5EF4-FFF2-40B4-BE49-F238E27FC236}">
                <a16:creationId xmlns:a16="http://schemas.microsoft.com/office/drawing/2014/main" id="{1DCAB929-9874-4740-ADE5-E2D6D31E87D4}"/>
              </a:ext>
            </a:extLst>
          </p:cNvPr>
          <p:cNvSpPr txBox="1"/>
          <p:nvPr/>
        </p:nvSpPr>
        <p:spPr>
          <a:xfrm>
            <a:off x="1419402" y="1650859"/>
            <a:ext cx="3240000" cy="576000"/>
          </a:xfrm>
          <a:prstGeom prst="rect">
            <a:avLst/>
          </a:prstGeom>
          <a:solidFill>
            <a:srgbClr val="1C8CCC"/>
          </a:solidFill>
          <a:effectLst>
            <a:outerShdw blurRad="114300" dist="152400" dir="8100000" algn="tr" rotWithShape="0">
              <a:prstClr val="black">
                <a:alpha val="40000"/>
              </a:prstClr>
            </a:outerShdw>
          </a:effectLst>
        </p:spPr>
        <p:txBody>
          <a:bodyPr wrap="square" rtlCol="0" anchor="ctr" anchorCtr="1">
            <a:noAutofit/>
          </a:bodyPr>
          <a:lstStyle/>
          <a:p>
            <a:pPr algn="ctr"/>
            <a:r>
              <a:rPr lang="de-DE" sz="2400" dirty="0">
                <a:solidFill>
                  <a:schemeClr val="bg1"/>
                </a:solidFill>
              </a:rPr>
              <a:t>am Gymnasium</a:t>
            </a:r>
          </a:p>
        </p:txBody>
      </p:sp>
      <p:sp>
        <p:nvSpPr>
          <p:cNvPr id="7" name="Textfeld 6">
            <a:extLst>
              <a:ext uri="{FF2B5EF4-FFF2-40B4-BE49-F238E27FC236}">
                <a16:creationId xmlns:a16="http://schemas.microsoft.com/office/drawing/2014/main" id="{6E196D5D-1C1E-9E49-B5F0-2186A125BD57}"/>
              </a:ext>
            </a:extLst>
          </p:cNvPr>
          <p:cNvSpPr txBox="1"/>
          <p:nvPr/>
        </p:nvSpPr>
        <p:spPr>
          <a:xfrm>
            <a:off x="814917" y="3091128"/>
            <a:ext cx="3240000" cy="872055"/>
          </a:xfrm>
          <a:prstGeom prst="rect">
            <a:avLst/>
          </a:prstGeom>
          <a:solidFill>
            <a:srgbClr val="144D7C"/>
          </a:solidFill>
          <a:effectLst>
            <a:outerShdw blurRad="114300" dist="152400" dir="8100000" algn="tr" rotWithShape="0">
              <a:prstClr val="black">
                <a:alpha val="40000"/>
              </a:prstClr>
            </a:outerShdw>
          </a:effectLst>
        </p:spPr>
        <p:txBody>
          <a:bodyPr wrap="square" rtlCol="0" anchor="ctr" anchorCtr="1">
            <a:noAutofit/>
          </a:bodyPr>
          <a:lstStyle/>
          <a:p>
            <a:pPr algn="ctr"/>
            <a:r>
              <a:rPr lang="de-DE" sz="2400" dirty="0">
                <a:solidFill>
                  <a:schemeClr val="bg1"/>
                </a:solidFill>
              </a:rPr>
              <a:t>an der Wirtschaftsschule</a:t>
            </a:r>
          </a:p>
        </p:txBody>
      </p:sp>
      <p:sp>
        <p:nvSpPr>
          <p:cNvPr id="8" name="Textfeld 7">
            <a:extLst>
              <a:ext uri="{FF2B5EF4-FFF2-40B4-BE49-F238E27FC236}">
                <a16:creationId xmlns:a16="http://schemas.microsoft.com/office/drawing/2014/main" id="{D7C0470C-73B1-B24A-ABD8-01101F9B77A9}"/>
              </a:ext>
            </a:extLst>
          </p:cNvPr>
          <p:cNvSpPr txBox="1"/>
          <p:nvPr/>
        </p:nvSpPr>
        <p:spPr>
          <a:xfrm>
            <a:off x="4614952" y="4357429"/>
            <a:ext cx="3240000" cy="576000"/>
          </a:xfrm>
          <a:prstGeom prst="rect">
            <a:avLst/>
          </a:prstGeom>
          <a:solidFill>
            <a:srgbClr val="F0641A"/>
          </a:solidFill>
          <a:effectLst>
            <a:outerShdw blurRad="114300" dist="152400" dir="8100000" algn="tr" rotWithShape="0">
              <a:prstClr val="black">
                <a:alpha val="40000"/>
              </a:prstClr>
            </a:outerShdw>
          </a:effectLst>
        </p:spPr>
        <p:txBody>
          <a:bodyPr wrap="square" rtlCol="0" anchor="ctr" anchorCtr="1">
            <a:noAutofit/>
          </a:bodyPr>
          <a:lstStyle/>
          <a:p>
            <a:pPr algn="ctr"/>
            <a:r>
              <a:rPr lang="de-DE" sz="2400" dirty="0">
                <a:solidFill>
                  <a:schemeClr val="bg1"/>
                </a:solidFill>
              </a:rPr>
              <a:t>an der Realschule</a:t>
            </a:r>
          </a:p>
        </p:txBody>
      </p:sp>
      <p:sp>
        <p:nvSpPr>
          <p:cNvPr id="9" name="Textfeld 8">
            <a:extLst>
              <a:ext uri="{FF2B5EF4-FFF2-40B4-BE49-F238E27FC236}">
                <a16:creationId xmlns:a16="http://schemas.microsoft.com/office/drawing/2014/main" id="{210AB8BA-9F71-964C-98A0-1DCB15593B49}"/>
              </a:ext>
            </a:extLst>
          </p:cNvPr>
          <p:cNvSpPr txBox="1"/>
          <p:nvPr/>
        </p:nvSpPr>
        <p:spPr>
          <a:xfrm>
            <a:off x="8342400" y="3154364"/>
            <a:ext cx="3240000" cy="576000"/>
          </a:xfrm>
          <a:prstGeom prst="rect">
            <a:avLst/>
          </a:prstGeom>
          <a:solidFill>
            <a:srgbClr val="AF1F59"/>
          </a:solidFill>
          <a:effectLst>
            <a:outerShdw blurRad="114300" dist="152400" dir="8100000" algn="tr" rotWithShape="0">
              <a:prstClr val="black">
                <a:alpha val="40000"/>
              </a:prstClr>
            </a:outerShdw>
          </a:effectLst>
        </p:spPr>
        <p:txBody>
          <a:bodyPr wrap="square" rtlCol="0" anchor="ctr" anchorCtr="1">
            <a:noAutofit/>
          </a:bodyPr>
          <a:lstStyle/>
          <a:p>
            <a:pPr algn="ctr"/>
            <a:r>
              <a:rPr lang="de-DE" sz="2400" dirty="0">
                <a:solidFill>
                  <a:schemeClr val="bg1"/>
                </a:solidFill>
              </a:rPr>
              <a:t>an der Mittelschule</a:t>
            </a:r>
          </a:p>
        </p:txBody>
      </p:sp>
      <p:sp>
        <p:nvSpPr>
          <p:cNvPr id="10" name="Textfeld 9">
            <a:extLst>
              <a:ext uri="{FF2B5EF4-FFF2-40B4-BE49-F238E27FC236}">
                <a16:creationId xmlns:a16="http://schemas.microsoft.com/office/drawing/2014/main" id="{1715F3F3-80B4-2C4C-B4A8-02406702964A}"/>
              </a:ext>
            </a:extLst>
          </p:cNvPr>
          <p:cNvSpPr txBox="1"/>
          <p:nvPr/>
        </p:nvSpPr>
        <p:spPr>
          <a:xfrm>
            <a:off x="7608798" y="1773239"/>
            <a:ext cx="3240000" cy="576000"/>
          </a:xfrm>
          <a:prstGeom prst="rect">
            <a:avLst/>
          </a:prstGeom>
          <a:solidFill>
            <a:srgbClr val="0F92A1"/>
          </a:solidFill>
          <a:effectLst>
            <a:outerShdw blurRad="114300" dist="152400" dir="8100000" algn="tr" rotWithShape="0">
              <a:prstClr val="black">
                <a:alpha val="40000"/>
              </a:prstClr>
            </a:outerShdw>
          </a:effectLst>
        </p:spPr>
        <p:txBody>
          <a:bodyPr wrap="square" rtlCol="0" anchor="ctr" anchorCtr="1">
            <a:noAutofit/>
          </a:bodyPr>
          <a:lstStyle/>
          <a:p>
            <a:pPr algn="ctr"/>
            <a:r>
              <a:rPr lang="de-DE" sz="2400" dirty="0">
                <a:solidFill>
                  <a:schemeClr val="bg1"/>
                </a:solidFill>
              </a:rPr>
              <a:t>an der Berufsschule</a:t>
            </a:r>
          </a:p>
        </p:txBody>
      </p:sp>
      <p:sp>
        <p:nvSpPr>
          <p:cNvPr id="11" name="Textfeld 10">
            <a:extLst>
              <a:ext uri="{FF2B5EF4-FFF2-40B4-BE49-F238E27FC236}">
                <a16:creationId xmlns:a16="http://schemas.microsoft.com/office/drawing/2014/main" id="{5AF1C1CF-6DA4-8F46-A82C-FD29385AA492}"/>
              </a:ext>
            </a:extLst>
          </p:cNvPr>
          <p:cNvSpPr txBox="1"/>
          <p:nvPr/>
        </p:nvSpPr>
        <p:spPr>
          <a:xfrm>
            <a:off x="814917" y="5181600"/>
            <a:ext cx="10291233" cy="954107"/>
          </a:xfrm>
          <a:prstGeom prst="rect">
            <a:avLst/>
          </a:prstGeom>
          <a:noFill/>
        </p:spPr>
        <p:txBody>
          <a:bodyPr wrap="square" rtlCol="0">
            <a:spAutoFit/>
          </a:bodyPr>
          <a:lstStyle/>
          <a:p>
            <a:pPr algn="ctr">
              <a:spcBef>
                <a:spcPts val="2000"/>
              </a:spcBef>
              <a:tabLst>
                <a:tab pos="0" algn="l"/>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 pos="8985026" algn="l"/>
                <a:tab pos="9584027" algn="l"/>
                <a:tab pos="10183029" algn="l"/>
                <a:tab pos="10782030" algn="l"/>
              </a:tabLst>
            </a:pPr>
            <a:r>
              <a:rPr lang="de-DE" sz="2800" dirty="0">
                <a:solidFill>
                  <a:srgbClr val="000000"/>
                </a:solidFill>
                <a:cs typeface="DejaVu Sans" charset="0"/>
              </a:rPr>
              <a:t>Die jeweils erworbenen Berechtigungen sind</a:t>
            </a:r>
            <a:br>
              <a:rPr lang="de-DE" sz="2800" dirty="0">
                <a:solidFill>
                  <a:srgbClr val="000000"/>
                </a:solidFill>
                <a:cs typeface="DejaVu Sans" charset="0"/>
              </a:rPr>
            </a:br>
            <a:r>
              <a:rPr lang="de-DE" sz="2800" b="1" dirty="0">
                <a:solidFill>
                  <a:srgbClr val="000000"/>
                </a:solidFill>
                <a:cs typeface="DejaVu Sans" charset="0"/>
              </a:rPr>
              <a:t>gleichwertig</a:t>
            </a:r>
            <a:r>
              <a:rPr lang="de-DE" sz="2800" dirty="0">
                <a:solidFill>
                  <a:srgbClr val="000000"/>
                </a:solidFill>
                <a:cs typeface="DejaVu Sans" charset="0"/>
              </a:rPr>
              <a:t>, aber </a:t>
            </a:r>
            <a:r>
              <a:rPr lang="de-DE" sz="2800" b="1" dirty="0">
                <a:solidFill>
                  <a:srgbClr val="000000"/>
                </a:solidFill>
                <a:cs typeface="DejaVu Sans" charset="0"/>
              </a:rPr>
              <a:t>nicht gleichartig </a:t>
            </a:r>
            <a:r>
              <a:rPr lang="de-DE" sz="2800" dirty="0">
                <a:solidFill>
                  <a:srgbClr val="000000"/>
                </a:solidFill>
                <a:cs typeface="DejaVu Sans" charset="0"/>
              </a:rPr>
              <a:t>(unterschiedliche Schwerpunkte).</a:t>
            </a:r>
          </a:p>
        </p:txBody>
      </p:sp>
    </p:spTree>
    <p:extLst>
      <p:ext uri="{BB962C8B-B14F-4D97-AF65-F5344CB8AC3E}">
        <p14:creationId xmlns:p14="http://schemas.microsoft.com/office/powerpoint/2010/main" val="3161472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0958" y="1246963"/>
            <a:ext cx="4462920" cy="482154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nvGrpSpPr>
          <p:cNvPr id="6" name="Gruppieren 5"/>
          <p:cNvGrpSpPr/>
          <p:nvPr/>
        </p:nvGrpSpPr>
        <p:grpSpPr>
          <a:xfrm>
            <a:off x="1129858" y="947502"/>
            <a:ext cx="2740458" cy="376314"/>
            <a:chOff x="4558858" y="1363112"/>
            <a:chExt cx="2740458" cy="376314"/>
          </a:xfrm>
        </p:grpSpPr>
        <p:sp>
          <p:nvSpPr>
            <p:cNvPr id="20" name="Stern mit 5 Zacken 19"/>
            <p:cNvSpPr/>
            <p:nvPr/>
          </p:nvSpPr>
          <p:spPr>
            <a:xfrm>
              <a:off x="4558858" y="1363112"/>
              <a:ext cx="293511" cy="358147"/>
            </a:xfrm>
            <a:prstGeom prst="star5">
              <a:avLst/>
            </a:prstGeom>
            <a:solidFill>
              <a:srgbClr val="1C8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AF1F59"/>
                  </a:solidFill>
                </a:ln>
                <a:solidFill>
                  <a:srgbClr val="AF1F59"/>
                </a:solidFill>
              </a:endParaRPr>
            </a:p>
          </p:txBody>
        </p:sp>
        <p:sp>
          <p:nvSpPr>
            <p:cNvPr id="23" name="Stern mit 5 Zacken 22"/>
            <p:cNvSpPr/>
            <p:nvPr/>
          </p:nvSpPr>
          <p:spPr>
            <a:xfrm>
              <a:off x="5533948" y="1363112"/>
              <a:ext cx="293511" cy="358147"/>
            </a:xfrm>
            <a:prstGeom prst="star5">
              <a:avLst/>
            </a:prstGeom>
            <a:solidFill>
              <a:srgbClr val="1C8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AF1F59"/>
                  </a:solidFill>
                </a:ln>
                <a:solidFill>
                  <a:srgbClr val="AF1F59"/>
                </a:solidFill>
              </a:endParaRPr>
            </a:p>
          </p:txBody>
        </p:sp>
        <p:sp>
          <p:nvSpPr>
            <p:cNvPr id="24" name="Stern mit 5 Zacken 23"/>
            <p:cNvSpPr/>
            <p:nvPr/>
          </p:nvSpPr>
          <p:spPr>
            <a:xfrm>
              <a:off x="6052224" y="1368048"/>
              <a:ext cx="293511" cy="358147"/>
            </a:xfrm>
            <a:prstGeom prst="star5">
              <a:avLst/>
            </a:prstGeom>
            <a:solidFill>
              <a:srgbClr val="1C8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AF1F59"/>
                  </a:solidFill>
                </a:ln>
                <a:solidFill>
                  <a:srgbClr val="AF1F59"/>
                </a:solidFill>
              </a:endParaRPr>
            </a:p>
          </p:txBody>
        </p:sp>
        <p:sp>
          <p:nvSpPr>
            <p:cNvPr id="25" name="Stern mit 5 Zacken 24"/>
            <p:cNvSpPr/>
            <p:nvPr/>
          </p:nvSpPr>
          <p:spPr>
            <a:xfrm>
              <a:off x="7005805" y="1381279"/>
              <a:ext cx="293511" cy="358147"/>
            </a:xfrm>
            <a:prstGeom prst="star5">
              <a:avLst/>
            </a:prstGeom>
            <a:solidFill>
              <a:srgbClr val="1C8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AF1F59"/>
                  </a:solidFill>
                </a:ln>
                <a:solidFill>
                  <a:srgbClr val="AF1F59"/>
                </a:solidFill>
              </a:endParaRPr>
            </a:p>
          </p:txBody>
        </p:sp>
      </p:grpSp>
      <p:sp>
        <p:nvSpPr>
          <p:cNvPr id="26" name="Rechteck 25"/>
          <p:cNvSpPr/>
          <p:nvPr/>
        </p:nvSpPr>
        <p:spPr>
          <a:xfrm>
            <a:off x="3686004" y="501134"/>
            <a:ext cx="7468455" cy="523220"/>
          </a:xfrm>
          <a:prstGeom prst="rect">
            <a:avLst/>
          </a:prstGeom>
        </p:spPr>
        <p:txBody>
          <a:bodyPr wrap="none">
            <a:spAutoFit/>
          </a:bodyPr>
          <a:lstStyle/>
          <a:p>
            <a:r>
              <a:rPr lang="de-DE" sz="2800" dirty="0"/>
              <a:t>Vom mittleren Schulabschluss zur Hochschulreife</a:t>
            </a:r>
          </a:p>
        </p:txBody>
      </p:sp>
      <p:sp>
        <p:nvSpPr>
          <p:cNvPr id="3" name="Rechteck 2"/>
          <p:cNvSpPr/>
          <p:nvPr/>
        </p:nvSpPr>
        <p:spPr>
          <a:xfrm>
            <a:off x="5181600" y="1567240"/>
            <a:ext cx="6096000" cy="4616648"/>
          </a:xfrm>
          <a:prstGeom prst="rect">
            <a:avLst/>
          </a:prstGeom>
        </p:spPr>
        <p:txBody>
          <a:bodyPr>
            <a:spAutoFit/>
          </a:bodyPr>
          <a:lstStyle/>
          <a:p>
            <a:r>
              <a:rPr lang="de-DE" sz="2000" dirty="0"/>
              <a:t>An der Grafik sehen Sie die blauen Sternchen an den Schulen, die auf vielen verschiedenen Wegen zur Hochschulreife führen. </a:t>
            </a:r>
          </a:p>
          <a:p>
            <a:r>
              <a:rPr lang="de-DE" sz="2400" dirty="0"/>
              <a:t>Bereits ab der 5. Klasse zur Wahl stehend, </a:t>
            </a:r>
          </a:p>
          <a:p>
            <a:pPr marL="342900" indent="-342900">
              <a:buFont typeface="Arial" panose="020B0604020202020204" pitchFamily="34" charset="0"/>
              <a:buChar char="•"/>
            </a:pPr>
            <a:r>
              <a:rPr lang="de-DE" sz="2400" dirty="0"/>
              <a:t>das </a:t>
            </a:r>
            <a:r>
              <a:rPr lang="de-DE" sz="2400" b="1" dirty="0"/>
              <a:t>Gymnasium </a:t>
            </a:r>
            <a:br>
              <a:rPr lang="de-DE" sz="2400" dirty="0"/>
            </a:br>
            <a:r>
              <a:rPr lang="de-DE" sz="2400" dirty="0"/>
              <a:t>* Später die beruflichen Schulen: </a:t>
            </a:r>
            <a:br>
              <a:rPr lang="de-DE" sz="2400" dirty="0"/>
            </a:br>
            <a:r>
              <a:rPr lang="de-DE" sz="2400" dirty="0"/>
              <a:t>	</a:t>
            </a:r>
            <a:r>
              <a:rPr lang="de-DE" sz="2400" b="1" dirty="0"/>
              <a:t>Fachakademien</a:t>
            </a:r>
            <a:r>
              <a:rPr lang="de-DE" sz="2400" dirty="0"/>
              <a:t> und </a:t>
            </a:r>
            <a:r>
              <a:rPr lang="de-DE" sz="2400" b="1" dirty="0"/>
              <a:t>Fachschulen</a:t>
            </a:r>
            <a:r>
              <a:rPr lang="de-DE" sz="2400" dirty="0"/>
              <a:t>, 	bieten die Möglichkeit der 	Hochschulreife an</a:t>
            </a:r>
          </a:p>
          <a:p>
            <a:r>
              <a:rPr lang="de-DE" sz="2400" dirty="0"/>
              <a:t>	ebenso wie </a:t>
            </a:r>
            <a:br>
              <a:rPr lang="de-DE" sz="2400" dirty="0"/>
            </a:br>
            <a:r>
              <a:rPr lang="de-DE" sz="2400" dirty="0"/>
              <a:t>	die </a:t>
            </a:r>
            <a:r>
              <a:rPr lang="de-DE" sz="2400" b="1" dirty="0"/>
              <a:t>Fachoberschule</a:t>
            </a:r>
            <a:r>
              <a:rPr lang="de-DE" sz="2400" dirty="0"/>
              <a:t> und die 	</a:t>
            </a:r>
            <a:r>
              <a:rPr lang="de-DE" sz="2400" b="1" dirty="0"/>
              <a:t>Berufsoberschule</a:t>
            </a:r>
            <a:r>
              <a:rPr lang="de-DE" sz="2400" dirty="0"/>
              <a:t>.</a:t>
            </a:r>
          </a:p>
          <a:p>
            <a:endParaRPr lang="de-DE" dirty="0"/>
          </a:p>
        </p:txBody>
      </p:sp>
    </p:spTree>
    <p:extLst>
      <p:ext uri="{BB962C8B-B14F-4D97-AF65-F5344CB8AC3E}">
        <p14:creationId xmlns:p14="http://schemas.microsoft.com/office/powerpoint/2010/main" val="196776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AC3D05B8-1825-514A-B5A7-1BD2E531C086}"/>
              </a:ext>
            </a:extLst>
          </p:cNvPr>
          <p:cNvSpPr txBox="1">
            <a:spLocks/>
          </p:cNvSpPr>
          <p:nvPr/>
        </p:nvSpPr>
        <p:spPr>
          <a:xfrm>
            <a:off x="1866901" y="492716"/>
            <a:ext cx="9382346" cy="59180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2800" b="1" dirty="0">
                <a:solidFill>
                  <a:srgbClr val="00B0F0"/>
                </a:solidFill>
                <a:cs typeface="Arial" charset="0"/>
              </a:rPr>
              <a:t>Vom mittleren Schulabschluss zur Hochschulreife</a:t>
            </a:r>
            <a:endParaRPr lang="de-DE" sz="2800" b="1" dirty="0">
              <a:solidFill>
                <a:srgbClr val="00B0F0"/>
              </a:solidFill>
            </a:endParaRPr>
          </a:p>
        </p:txBody>
      </p:sp>
      <p:sp>
        <p:nvSpPr>
          <p:cNvPr id="3" name="Rectangle 8"/>
          <p:cNvSpPr>
            <a:spLocks noChangeArrowheads="1"/>
          </p:cNvSpPr>
          <p:nvPr/>
        </p:nvSpPr>
        <p:spPr bwMode="auto">
          <a:xfrm>
            <a:off x="745067" y="2405741"/>
            <a:ext cx="10783799" cy="720000"/>
          </a:xfrm>
          <a:prstGeom prst="rect">
            <a:avLst/>
          </a:prstGeom>
          <a:solidFill>
            <a:srgbClr val="1C8CCC"/>
          </a:solidFill>
          <a:ln>
            <a:noFill/>
          </a:ln>
          <a:effectLst>
            <a:outerShdw blurRad="203200" dist="241300" dir="8100000" algn="tr" rotWithShape="0">
              <a:prstClr val="black">
                <a:alpha val="40000"/>
              </a:prstClr>
            </a:outerShdw>
            <a:softEdge rad="0"/>
          </a:effectLst>
          <a:extLst>
            <a:ext uri="{91240B29-F687-4f45-9708-019B960494DF}">
              <a14:hiddenLine xmlns:a14="http://schemas.microsoft.com/office/drawing/2010/main" xmlns="" w="9360" cap="flat">
                <a:solidFill>
                  <a:srgbClr val="3465A4"/>
                </a:solidFill>
                <a:round/>
                <a:headEnd/>
                <a:tailEnd/>
              </a14:hiddenLine>
            </a:ext>
          </a:extLst>
        </p:spPr>
        <p:txBody>
          <a:bodyPr lIns="120000" tIns="60000" rIns="120000" bIns="60000" anchor="ctr"/>
          <a:lstStyle/>
          <a:p>
            <a:pPr algn="ctr">
              <a:tabLst>
                <a:tab pos="599002" algn="l"/>
                <a:tab pos="1198003" algn="l"/>
                <a:tab pos="1797006" algn="l"/>
                <a:tab pos="2396007" algn="l"/>
                <a:tab pos="2995009" algn="l"/>
              </a:tabLst>
            </a:pPr>
            <a:r>
              <a:rPr lang="de-DE" sz="2400" dirty="0">
                <a:solidFill>
                  <a:schemeClr val="bg1"/>
                </a:solidFill>
              </a:rPr>
              <a:t>Hochschulreife</a:t>
            </a:r>
          </a:p>
        </p:txBody>
      </p:sp>
      <p:sp>
        <p:nvSpPr>
          <p:cNvPr id="4" name="Eingebuchteter Richtungspfeil 16">
            <a:extLst>
              <a:ext uri="{FF2B5EF4-FFF2-40B4-BE49-F238E27FC236}">
                <a16:creationId xmlns:a16="http://schemas.microsoft.com/office/drawing/2014/main" id="{38774913-7D6F-0248-93FE-ABED655BCB35}"/>
              </a:ext>
            </a:extLst>
          </p:cNvPr>
          <p:cNvSpPr/>
          <p:nvPr/>
        </p:nvSpPr>
        <p:spPr>
          <a:xfrm rot="16200000">
            <a:off x="8227543" y="2714531"/>
            <a:ext cx="2304000" cy="3240000"/>
          </a:xfrm>
          <a:prstGeom prst="chevron">
            <a:avLst>
              <a:gd name="adj" fmla="val 21710"/>
            </a:avLst>
          </a:prstGeom>
          <a:solidFill>
            <a:srgbClr val="1C8CCC"/>
          </a:solidFill>
          <a:ln>
            <a:noFill/>
          </a:ln>
          <a:effectLst>
            <a:outerShdw blurRad="203200" dist="241300" dir="8100000" algn="tr" rotWithShape="0">
              <a:prstClr val="black">
                <a:alpha val="40000"/>
              </a:prstClr>
            </a:outerShdw>
            <a:softEdge rad="0"/>
          </a:effectLst>
        </p:spPr>
        <p:style>
          <a:lnRef idx="3">
            <a:schemeClr val="lt1"/>
          </a:lnRef>
          <a:fillRef idx="1">
            <a:schemeClr val="accent1"/>
          </a:fillRef>
          <a:effectRef idx="1">
            <a:schemeClr val="accent1"/>
          </a:effectRef>
          <a:fontRef idx="minor">
            <a:schemeClr val="lt1"/>
          </a:fontRef>
        </p:style>
        <p:txBody>
          <a:bodyPr vert="vert" rtlCol="0" anchor="ctr"/>
          <a:lstStyle/>
          <a:p>
            <a:pPr algn="ctr">
              <a:tabLst>
                <a:tab pos="599002" algn="l"/>
                <a:tab pos="1198003" algn="l"/>
                <a:tab pos="1797006" algn="l"/>
                <a:tab pos="2396007" algn="l"/>
                <a:tab pos="2995009" algn="l"/>
              </a:tabLst>
            </a:pPr>
            <a:r>
              <a:rPr lang="de-DE" sz="2400" dirty="0">
                <a:solidFill>
                  <a:schemeClr val="bg1"/>
                </a:solidFill>
              </a:rPr>
              <a:t>Gymnasium </a:t>
            </a:r>
            <a:br>
              <a:rPr lang="de-DE" sz="2400" dirty="0">
                <a:solidFill>
                  <a:schemeClr val="bg1"/>
                </a:solidFill>
              </a:rPr>
            </a:br>
            <a:r>
              <a:rPr lang="de-DE" sz="2400" dirty="0">
                <a:solidFill>
                  <a:schemeClr val="bg1"/>
                </a:solidFill>
              </a:rPr>
              <a:t>Einführungsklasse </a:t>
            </a:r>
            <a:br>
              <a:rPr lang="de-DE" sz="2400" dirty="0">
                <a:solidFill>
                  <a:schemeClr val="bg1"/>
                </a:solidFill>
              </a:rPr>
            </a:br>
            <a:endParaRPr lang="de-DE" sz="2400" dirty="0">
              <a:solidFill>
                <a:schemeClr val="bg1"/>
              </a:solidFill>
            </a:endParaRPr>
          </a:p>
        </p:txBody>
      </p:sp>
      <p:sp>
        <p:nvSpPr>
          <p:cNvPr id="5" name="Eingebuchteter Richtungspfeil 1">
            <a:extLst>
              <a:ext uri="{FF2B5EF4-FFF2-40B4-BE49-F238E27FC236}">
                <a16:creationId xmlns:a16="http://schemas.microsoft.com/office/drawing/2014/main" id="{E3A37FCB-424C-B145-AFC2-AB62C131578F}"/>
              </a:ext>
            </a:extLst>
          </p:cNvPr>
          <p:cNvSpPr/>
          <p:nvPr/>
        </p:nvSpPr>
        <p:spPr>
          <a:xfrm rot="16200000">
            <a:off x="4987543" y="2714532"/>
            <a:ext cx="2304000" cy="3240000"/>
          </a:xfrm>
          <a:prstGeom prst="chevron">
            <a:avLst>
              <a:gd name="adj" fmla="val 21710"/>
            </a:avLst>
          </a:prstGeom>
          <a:solidFill>
            <a:srgbClr val="442F7B"/>
          </a:solidFill>
          <a:ln>
            <a:noFill/>
          </a:ln>
          <a:effectLst>
            <a:outerShdw blurRad="203200" dist="241300" dir="8100000" algn="tr" rotWithShape="0">
              <a:prstClr val="black">
                <a:alpha val="40000"/>
              </a:prstClr>
            </a:outerShdw>
            <a:softEdge rad="0"/>
          </a:effectLst>
        </p:spPr>
        <p:style>
          <a:lnRef idx="3">
            <a:schemeClr val="lt1"/>
          </a:lnRef>
          <a:fillRef idx="1">
            <a:schemeClr val="accent1"/>
          </a:fillRef>
          <a:effectRef idx="1">
            <a:schemeClr val="accent1"/>
          </a:effectRef>
          <a:fontRef idx="minor">
            <a:schemeClr val="lt1"/>
          </a:fontRef>
        </p:style>
        <p:txBody>
          <a:bodyPr vert="vert" rtlCol="0" anchor="ctr"/>
          <a:lstStyle/>
          <a:p>
            <a:pPr algn="ctr"/>
            <a:r>
              <a:rPr lang="de-DE" sz="2400" dirty="0">
                <a:solidFill>
                  <a:schemeClr val="bg1"/>
                </a:solidFill>
                <a:cs typeface="MS PGothic" charset="0"/>
              </a:rPr>
              <a:t>Berufliche Oberschule: Fachoberschule</a:t>
            </a:r>
          </a:p>
        </p:txBody>
      </p:sp>
      <p:sp>
        <p:nvSpPr>
          <p:cNvPr id="6" name="Eingebuchteter Richtungspfeil 17">
            <a:extLst>
              <a:ext uri="{FF2B5EF4-FFF2-40B4-BE49-F238E27FC236}">
                <a16:creationId xmlns:a16="http://schemas.microsoft.com/office/drawing/2014/main" id="{2FF18F50-A0E8-7142-9E35-0D9F64962E62}"/>
              </a:ext>
            </a:extLst>
          </p:cNvPr>
          <p:cNvSpPr/>
          <p:nvPr/>
        </p:nvSpPr>
        <p:spPr>
          <a:xfrm rot="16200000">
            <a:off x="1747543" y="2714531"/>
            <a:ext cx="2304000" cy="3240000"/>
          </a:xfrm>
          <a:prstGeom prst="chevron">
            <a:avLst>
              <a:gd name="adj" fmla="val 21710"/>
            </a:avLst>
          </a:prstGeom>
          <a:solidFill>
            <a:srgbClr val="1C8CCC"/>
          </a:solidFill>
          <a:ln>
            <a:noFill/>
          </a:ln>
          <a:effectLst>
            <a:outerShdw blurRad="203200" dist="241300" dir="8100000" algn="tr" rotWithShape="0">
              <a:prstClr val="black">
                <a:alpha val="40000"/>
              </a:prstClr>
            </a:outerShdw>
            <a:softEdge rad="0"/>
          </a:effectLst>
        </p:spPr>
        <p:style>
          <a:lnRef idx="3">
            <a:schemeClr val="lt1"/>
          </a:lnRef>
          <a:fillRef idx="1">
            <a:schemeClr val="accent1"/>
          </a:fillRef>
          <a:effectRef idx="1">
            <a:schemeClr val="accent1"/>
          </a:effectRef>
          <a:fontRef idx="minor">
            <a:schemeClr val="lt1"/>
          </a:fontRef>
        </p:style>
        <p:txBody>
          <a:bodyPr vert="vert" rtlCol="0" anchor="ctr"/>
          <a:lstStyle/>
          <a:p>
            <a:pPr algn="ctr">
              <a:tabLst>
                <a:tab pos="599002" algn="l"/>
                <a:tab pos="1198003" algn="l"/>
                <a:tab pos="1797006" algn="l"/>
                <a:tab pos="2396007" algn="l"/>
              </a:tabLst>
            </a:pPr>
            <a:r>
              <a:rPr lang="de-DE" sz="2400" dirty="0">
                <a:solidFill>
                  <a:schemeClr val="bg1"/>
                </a:solidFill>
              </a:rPr>
              <a:t>Gymnasium</a:t>
            </a:r>
          </a:p>
        </p:txBody>
      </p:sp>
      <p:sp>
        <p:nvSpPr>
          <p:cNvPr id="7" name="Rectangle 2"/>
          <p:cNvSpPr>
            <a:spLocks noChangeArrowheads="1"/>
          </p:cNvSpPr>
          <p:nvPr/>
        </p:nvSpPr>
        <p:spPr bwMode="auto">
          <a:xfrm>
            <a:off x="745067" y="5549900"/>
            <a:ext cx="10783799" cy="720000"/>
          </a:xfrm>
          <a:prstGeom prst="rect">
            <a:avLst/>
          </a:prstGeom>
          <a:solidFill>
            <a:srgbClr val="F0641A"/>
          </a:solidFill>
          <a:ln>
            <a:noFill/>
          </a:ln>
          <a:effectLst>
            <a:outerShdw blurRad="203200" dist="241300" dir="8100000" algn="tr" rotWithShape="0">
              <a:prstClr val="black">
                <a:alpha val="40000"/>
              </a:prstClr>
            </a:outerShdw>
            <a:softEdge rad="0"/>
          </a:effectLst>
          <a:extLst>
            <a:ext uri="{91240B29-F687-4f45-9708-019B960494DF}">
              <a14:hiddenLine xmlns:a14="http://schemas.microsoft.com/office/drawing/2010/main" xmlns="" w="9360" cap="flat">
                <a:solidFill>
                  <a:srgbClr val="3465A4"/>
                </a:solidFill>
                <a:round/>
                <a:headEnd/>
                <a:tailEnd/>
              </a14:hiddenLine>
            </a:ext>
          </a:extLst>
        </p:spPr>
        <p:txBody>
          <a:bodyPr lIns="120000" tIns="60000" rIns="120000" bIns="60000" anchor="ctr"/>
          <a:lstStyle/>
          <a:p>
            <a:pPr algn="ctr">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Lst>
            </a:pPr>
            <a:r>
              <a:rPr lang="de-DE" sz="2400" dirty="0">
                <a:solidFill>
                  <a:schemeClr val="bg1"/>
                </a:solidFill>
              </a:rPr>
              <a:t>Mittlerer Schulabschluss</a:t>
            </a:r>
          </a:p>
        </p:txBody>
      </p:sp>
    </p:spTree>
    <p:extLst>
      <p:ext uri="{BB962C8B-B14F-4D97-AF65-F5344CB8AC3E}">
        <p14:creationId xmlns:p14="http://schemas.microsoft.com/office/powerpoint/2010/main" val="1747540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4600" y="149984"/>
            <a:ext cx="8926033" cy="954107"/>
          </a:xfrm>
          <a:prstGeom prst="rect">
            <a:avLst/>
          </a:prstGeom>
        </p:spPr>
        <p:txBody>
          <a:bodyPr wrap="square">
            <a:spAutoFit/>
          </a:bodyPr>
          <a:lstStyle/>
          <a:p>
            <a:r>
              <a:rPr lang="de-DE" sz="2800" b="1" dirty="0">
                <a:solidFill>
                  <a:srgbClr val="00B0F0"/>
                </a:solidFill>
              </a:rPr>
              <a:t>            Vom mittleren Schulabschluss</a:t>
            </a:r>
            <a:br>
              <a:rPr lang="de-DE" sz="2800" b="1" dirty="0">
                <a:solidFill>
                  <a:srgbClr val="00B0F0"/>
                </a:solidFill>
              </a:rPr>
            </a:br>
            <a:r>
              <a:rPr lang="de-DE" sz="2800" b="1" dirty="0">
                <a:solidFill>
                  <a:srgbClr val="00B0F0"/>
                </a:solidFill>
              </a:rPr>
              <a:t>mit Berufsausbildung zur Hochschulreife</a:t>
            </a:r>
          </a:p>
        </p:txBody>
      </p:sp>
      <p:sp>
        <p:nvSpPr>
          <p:cNvPr id="3" name="Rectangle 8"/>
          <p:cNvSpPr>
            <a:spLocks noChangeArrowheads="1"/>
          </p:cNvSpPr>
          <p:nvPr/>
        </p:nvSpPr>
        <p:spPr bwMode="auto">
          <a:xfrm>
            <a:off x="656833" y="1980438"/>
            <a:ext cx="10783799" cy="720000"/>
          </a:xfrm>
          <a:prstGeom prst="rect">
            <a:avLst/>
          </a:prstGeom>
          <a:solidFill>
            <a:srgbClr val="1C8CCC"/>
          </a:solidFill>
          <a:ln>
            <a:noFill/>
          </a:ln>
          <a:effectLst>
            <a:outerShdw blurRad="203200" dist="241300" dir="8100000" algn="tr" rotWithShape="0">
              <a:prstClr val="black">
                <a:alpha val="40000"/>
              </a:prstClr>
            </a:outerShdw>
            <a:softEdge rad="0"/>
          </a:effectLst>
          <a:extLst>
            <a:ext uri="{91240B29-F687-4f45-9708-019B960494DF}">
              <a14:hiddenLine xmlns:a14="http://schemas.microsoft.com/office/drawing/2010/main" xmlns="" w="9360" cap="flat">
                <a:solidFill>
                  <a:srgbClr val="3465A4"/>
                </a:solidFill>
                <a:round/>
                <a:headEnd/>
                <a:tailEnd/>
              </a14:hiddenLine>
            </a:ext>
          </a:extLst>
        </p:spPr>
        <p:txBody>
          <a:bodyPr lIns="120000" tIns="60000" rIns="120000" bIns="60000" anchor="ctr"/>
          <a:lstStyle/>
          <a:p>
            <a:pPr algn="ctr">
              <a:tabLst>
                <a:tab pos="599002" algn="l"/>
                <a:tab pos="1198003" algn="l"/>
                <a:tab pos="1797006" algn="l"/>
                <a:tab pos="2396007" algn="l"/>
                <a:tab pos="2995009" algn="l"/>
              </a:tabLst>
            </a:pPr>
            <a:r>
              <a:rPr lang="de-DE" sz="2400" dirty="0">
                <a:solidFill>
                  <a:schemeClr val="bg1"/>
                </a:solidFill>
              </a:rPr>
              <a:t>Hochschulreife</a:t>
            </a:r>
          </a:p>
        </p:txBody>
      </p:sp>
      <p:sp>
        <p:nvSpPr>
          <p:cNvPr id="4" name="Eingebuchteter Richtungspfeil 16">
            <a:extLst>
              <a:ext uri="{FF2B5EF4-FFF2-40B4-BE49-F238E27FC236}">
                <a16:creationId xmlns:a16="http://schemas.microsoft.com/office/drawing/2014/main" id="{38774913-7D6F-0248-93FE-ABED655BCB35}"/>
              </a:ext>
            </a:extLst>
          </p:cNvPr>
          <p:cNvSpPr/>
          <p:nvPr/>
        </p:nvSpPr>
        <p:spPr>
          <a:xfrm rot="16200000">
            <a:off x="8139309" y="2289228"/>
            <a:ext cx="2304000" cy="3240000"/>
          </a:xfrm>
          <a:prstGeom prst="chevron">
            <a:avLst>
              <a:gd name="adj" fmla="val 21710"/>
            </a:avLst>
          </a:prstGeom>
          <a:solidFill>
            <a:srgbClr val="442F7B"/>
          </a:solidFill>
          <a:ln>
            <a:noFill/>
          </a:ln>
          <a:effectLst>
            <a:outerShdw blurRad="203200" dist="241300" dir="8100000" algn="tr" rotWithShape="0">
              <a:prstClr val="black">
                <a:alpha val="40000"/>
              </a:prstClr>
            </a:outerShdw>
            <a:softEdge rad="0"/>
          </a:effectLst>
        </p:spPr>
        <p:style>
          <a:lnRef idx="3">
            <a:schemeClr val="lt1"/>
          </a:lnRef>
          <a:fillRef idx="1">
            <a:schemeClr val="accent1"/>
          </a:fillRef>
          <a:effectRef idx="1">
            <a:schemeClr val="accent1"/>
          </a:effectRef>
          <a:fontRef idx="minor">
            <a:schemeClr val="lt1"/>
          </a:fontRef>
        </p:style>
        <p:txBody>
          <a:bodyPr vert="vert" rtlCol="0" anchor="ctr"/>
          <a:lstStyle/>
          <a:p>
            <a:pPr algn="ctr">
              <a:tabLst>
                <a:tab pos="599002" algn="l"/>
                <a:tab pos="1198003" algn="l"/>
                <a:tab pos="1797006" algn="l"/>
                <a:tab pos="2396007" algn="l"/>
                <a:tab pos="2995009" algn="l"/>
              </a:tabLst>
            </a:pPr>
            <a:r>
              <a:rPr lang="de-DE" sz="2400" dirty="0">
                <a:solidFill>
                  <a:schemeClr val="bg1"/>
                </a:solidFill>
              </a:rPr>
              <a:t>Berufliche Oberschule: Berufsoberschule</a:t>
            </a:r>
          </a:p>
        </p:txBody>
      </p:sp>
      <p:sp>
        <p:nvSpPr>
          <p:cNvPr id="5" name="Eingebuchteter Richtungspfeil 17">
            <a:extLst>
              <a:ext uri="{FF2B5EF4-FFF2-40B4-BE49-F238E27FC236}">
                <a16:creationId xmlns:a16="http://schemas.microsoft.com/office/drawing/2014/main" id="{2FF18F50-A0E8-7142-9E35-0D9F64962E62}"/>
              </a:ext>
            </a:extLst>
          </p:cNvPr>
          <p:cNvSpPr/>
          <p:nvPr/>
        </p:nvSpPr>
        <p:spPr>
          <a:xfrm rot="16200000">
            <a:off x="1659309" y="2289228"/>
            <a:ext cx="2304000" cy="3240000"/>
          </a:xfrm>
          <a:prstGeom prst="chevron">
            <a:avLst>
              <a:gd name="adj" fmla="val 21710"/>
            </a:avLst>
          </a:prstGeom>
          <a:solidFill>
            <a:srgbClr val="4A5393"/>
          </a:solidFill>
          <a:ln>
            <a:noFill/>
          </a:ln>
          <a:effectLst>
            <a:outerShdw blurRad="203200" dist="241300" dir="8100000" algn="tr" rotWithShape="0">
              <a:prstClr val="black">
                <a:alpha val="40000"/>
              </a:prstClr>
            </a:outerShdw>
            <a:softEdge rad="0"/>
          </a:effectLst>
        </p:spPr>
        <p:style>
          <a:lnRef idx="3">
            <a:schemeClr val="lt1"/>
          </a:lnRef>
          <a:fillRef idx="1">
            <a:schemeClr val="accent1"/>
          </a:fillRef>
          <a:effectRef idx="1">
            <a:schemeClr val="accent1"/>
          </a:effectRef>
          <a:fontRef idx="minor">
            <a:schemeClr val="lt1"/>
          </a:fontRef>
        </p:style>
        <p:txBody>
          <a:bodyPr vert="vert" rtlCol="0" anchor="ctr"/>
          <a:lstStyle/>
          <a:p>
            <a:pPr algn="ctr">
              <a:tabLst>
                <a:tab pos="599002" algn="l"/>
                <a:tab pos="1198003" algn="l"/>
                <a:tab pos="1797006" algn="l"/>
                <a:tab pos="2396007" algn="l"/>
              </a:tabLst>
            </a:pPr>
            <a:r>
              <a:rPr lang="de-DE" sz="2400" dirty="0">
                <a:solidFill>
                  <a:schemeClr val="bg1"/>
                </a:solidFill>
              </a:rPr>
              <a:t>Fachakademien / Fachschulen</a:t>
            </a:r>
          </a:p>
        </p:txBody>
      </p:sp>
      <p:sp>
        <p:nvSpPr>
          <p:cNvPr id="6" name="Rectangle 2"/>
          <p:cNvSpPr>
            <a:spLocks noChangeArrowheads="1"/>
          </p:cNvSpPr>
          <p:nvPr/>
        </p:nvSpPr>
        <p:spPr bwMode="auto">
          <a:xfrm>
            <a:off x="656833" y="5124597"/>
            <a:ext cx="10783799" cy="720000"/>
          </a:xfrm>
          <a:prstGeom prst="rect">
            <a:avLst/>
          </a:prstGeom>
          <a:solidFill>
            <a:srgbClr val="F0641A"/>
          </a:solidFill>
          <a:ln>
            <a:noFill/>
          </a:ln>
          <a:effectLst>
            <a:outerShdw blurRad="203200" dist="241300" dir="8100000" algn="tr" rotWithShape="0">
              <a:prstClr val="black">
                <a:alpha val="40000"/>
              </a:prstClr>
            </a:outerShdw>
            <a:softEdge rad="0"/>
          </a:effectLst>
          <a:extLst>
            <a:ext uri="{91240B29-F687-4f45-9708-019B960494DF}">
              <a14:hiddenLine xmlns:a14="http://schemas.microsoft.com/office/drawing/2010/main" xmlns="" w="9360" cap="flat">
                <a:solidFill>
                  <a:srgbClr val="3465A4"/>
                </a:solidFill>
                <a:round/>
                <a:headEnd/>
                <a:tailEnd/>
              </a14:hiddenLine>
            </a:ext>
          </a:extLst>
        </p:spPr>
        <p:txBody>
          <a:bodyPr lIns="120000" tIns="60000" rIns="120000" bIns="60000" anchor="ctr"/>
          <a:lstStyle/>
          <a:p>
            <a:pPr algn="ctr">
              <a:tabLst>
                <a:tab pos="599002" algn="l"/>
                <a:tab pos="1198003" algn="l"/>
                <a:tab pos="1797006" algn="l"/>
                <a:tab pos="2396007" algn="l"/>
                <a:tab pos="2995009" algn="l"/>
                <a:tab pos="3594010" algn="l"/>
                <a:tab pos="4193013" algn="l"/>
                <a:tab pos="4792014" algn="l"/>
                <a:tab pos="5391016" algn="l"/>
                <a:tab pos="5990017" algn="l"/>
                <a:tab pos="6589019" algn="l"/>
                <a:tab pos="7188020" algn="l"/>
                <a:tab pos="7787023" algn="l"/>
                <a:tab pos="8386024" algn="l"/>
              </a:tabLst>
            </a:pPr>
            <a:r>
              <a:rPr lang="de-DE" sz="2400" dirty="0">
                <a:solidFill>
                  <a:schemeClr val="bg1"/>
                </a:solidFill>
              </a:rPr>
              <a:t>Mittlerer Schulabschluss + </a:t>
            </a:r>
            <a:r>
              <a:rPr lang="de-DE" sz="2400" b="1" dirty="0">
                <a:solidFill>
                  <a:schemeClr val="bg1"/>
                </a:solidFill>
              </a:rPr>
              <a:t>Berufsausbildung</a:t>
            </a:r>
          </a:p>
        </p:txBody>
      </p:sp>
    </p:spTree>
    <p:extLst>
      <p:ext uri="{BB962C8B-B14F-4D97-AF65-F5344CB8AC3E}">
        <p14:creationId xmlns:p14="http://schemas.microsoft.com/office/powerpoint/2010/main" val="416458819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3519</Words>
  <Application>Microsoft Office PowerPoint</Application>
  <PresentationFormat>Breitbild</PresentationFormat>
  <Paragraphs>293</Paragraphs>
  <Slides>14</Slides>
  <Notes>13</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14</vt:i4>
      </vt:variant>
    </vt:vector>
  </HeadingPairs>
  <TitlesOfParts>
    <vt:vector size="24" baseType="lpstr">
      <vt:lpstr>MS PGothic</vt:lpstr>
      <vt:lpstr>MS PGothic</vt:lpstr>
      <vt:lpstr>Arial</vt:lpstr>
      <vt:lpstr>Calibri</vt:lpstr>
      <vt:lpstr>Calibri Light</vt:lpstr>
      <vt:lpstr>DejaVu Sans</vt:lpstr>
      <vt:lpstr>Droid Sans Fallback</vt:lpstr>
      <vt:lpstr>Tahoma</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Windows-Benutzer</dc:creator>
  <cp:lastModifiedBy>Silke Gold </cp:lastModifiedBy>
  <cp:revision>11</cp:revision>
  <dcterms:created xsi:type="dcterms:W3CDTF">2021-05-22T03:22:58Z</dcterms:created>
  <dcterms:modified xsi:type="dcterms:W3CDTF">2024-11-07T17:28:36Z</dcterms:modified>
</cp:coreProperties>
</file>