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8" r:id="rId2"/>
    <p:sldId id="275" r:id="rId3"/>
    <p:sldId id="258" r:id="rId4"/>
    <p:sldId id="259" r:id="rId5"/>
    <p:sldId id="256" r:id="rId6"/>
    <p:sldId id="261" r:id="rId7"/>
    <p:sldId id="264" r:id="rId8"/>
    <p:sldId id="274" r:id="rId9"/>
    <p:sldId id="265" r:id="rId1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E13054-DF75-4420-85DD-6ABD02AE2350}" type="datetimeFigureOut">
              <a:rPr lang="de-DE" smtClean="0"/>
              <a:t>22.02.2024</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8B8324-B9EA-4411-AD60-CBA09AE8706B}" type="slidenum">
              <a:rPr lang="de-DE" smtClean="0"/>
              <a:t>‹Nr.›</a:t>
            </a:fld>
            <a:endParaRPr lang="de-DE"/>
          </a:p>
        </p:txBody>
      </p:sp>
    </p:spTree>
    <p:extLst>
      <p:ext uri="{BB962C8B-B14F-4D97-AF65-F5344CB8AC3E}">
        <p14:creationId xmlns:p14="http://schemas.microsoft.com/office/powerpoint/2010/main" val="1806854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26F0F379-6614-472F-99B9-72CA71CC3C4C}" type="datetimeFigureOut">
              <a:rPr lang="de-DE" smtClean="0"/>
              <a:t>22.02.2024</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5BB86CD5-EAC8-4F8B-82ED-94CD0583AC56}" type="slidenum">
              <a:rPr lang="de-DE" smtClean="0"/>
              <a:t>‹Nr.›</a:t>
            </a:fld>
            <a:endParaRPr lang="de-DE" dirty="0"/>
          </a:p>
        </p:txBody>
      </p:sp>
    </p:spTree>
    <p:extLst>
      <p:ext uri="{BB962C8B-B14F-4D97-AF65-F5344CB8AC3E}">
        <p14:creationId xmlns:p14="http://schemas.microsoft.com/office/powerpoint/2010/main" val="1221539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26F0F379-6614-472F-99B9-72CA71CC3C4C}" type="datetimeFigureOut">
              <a:rPr lang="de-DE" smtClean="0"/>
              <a:t>22.02.2024</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5BB86CD5-EAC8-4F8B-82ED-94CD0583AC56}" type="slidenum">
              <a:rPr lang="de-DE" smtClean="0"/>
              <a:t>‹Nr.›</a:t>
            </a:fld>
            <a:endParaRPr lang="de-DE" dirty="0"/>
          </a:p>
        </p:txBody>
      </p:sp>
    </p:spTree>
    <p:extLst>
      <p:ext uri="{BB962C8B-B14F-4D97-AF65-F5344CB8AC3E}">
        <p14:creationId xmlns:p14="http://schemas.microsoft.com/office/powerpoint/2010/main" val="40259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26F0F379-6614-472F-99B9-72CA71CC3C4C}" type="datetimeFigureOut">
              <a:rPr lang="de-DE" smtClean="0"/>
              <a:t>22.02.2024</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5BB86CD5-EAC8-4F8B-82ED-94CD0583AC56}" type="slidenum">
              <a:rPr lang="de-DE" smtClean="0"/>
              <a:t>‹Nr.›</a:t>
            </a:fld>
            <a:endParaRPr lang="de-DE" dirty="0"/>
          </a:p>
        </p:txBody>
      </p:sp>
    </p:spTree>
    <p:extLst>
      <p:ext uri="{BB962C8B-B14F-4D97-AF65-F5344CB8AC3E}">
        <p14:creationId xmlns:p14="http://schemas.microsoft.com/office/powerpoint/2010/main" val="981618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26F0F379-6614-472F-99B9-72CA71CC3C4C}" type="datetimeFigureOut">
              <a:rPr lang="de-DE" smtClean="0"/>
              <a:t>22.02.2024</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5BB86CD5-EAC8-4F8B-82ED-94CD0583AC56}" type="slidenum">
              <a:rPr lang="de-DE" smtClean="0"/>
              <a:t>‹Nr.›</a:t>
            </a:fld>
            <a:endParaRPr lang="de-DE" dirty="0"/>
          </a:p>
        </p:txBody>
      </p:sp>
    </p:spTree>
    <p:extLst>
      <p:ext uri="{BB962C8B-B14F-4D97-AF65-F5344CB8AC3E}">
        <p14:creationId xmlns:p14="http://schemas.microsoft.com/office/powerpoint/2010/main" val="4277059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26F0F379-6614-472F-99B9-72CA71CC3C4C}" type="datetimeFigureOut">
              <a:rPr lang="de-DE" smtClean="0"/>
              <a:t>22.02.2024</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5BB86CD5-EAC8-4F8B-82ED-94CD0583AC56}" type="slidenum">
              <a:rPr lang="de-DE" smtClean="0"/>
              <a:t>‹Nr.›</a:t>
            </a:fld>
            <a:endParaRPr lang="de-DE" dirty="0"/>
          </a:p>
        </p:txBody>
      </p:sp>
    </p:spTree>
    <p:extLst>
      <p:ext uri="{BB962C8B-B14F-4D97-AF65-F5344CB8AC3E}">
        <p14:creationId xmlns:p14="http://schemas.microsoft.com/office/powerpoint/2010/main" val="463755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26F0F379-6614-472F-99B9-72CA71CC3C4C}" type="datetimeFigureOut">
              <a:rPr lang="de-DE" smtClean="0"/>
              <a:t>22.02.2024</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5BB86CD5-EAC8-4F8B-82ED-94CD0583AC56}" type="slidenum">
              <a:rPr lang="de-DE" smtClean="0"/>
              <a:t>‹Nr.›</a:t>
            </a:fld>
            <a:endParaRPr lang="de-DE" dirty="0"/>
          </a:p>
        </p:txBody>
      </p:sp>
    </p:spTree>
    <p:extLst>
      <p:ext uri="{BB962C8B-B14F-4D97-AF65-F5344CB8AC3E}">
        <p14:creationId xmlns:p14="http://schemas.microsoft.com/office/powerpoint/2010/main" val="827342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26F0F379-6614-472F-99B9-72CA71CC3C4C}" type="datetimeFigureOut">
              <a:rPr lang="de-DE" smtClean="0"/>
              <a:t>22.02.2024</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5BB86CD5-EAC8-4F8B-82ED-94CD0583AC56}" type="slidenum">
              <a:rPr lang="de-DE" smtClean="0"/>
              <a:t>‹Nr.›</a:t>
            </a:fld>
            <a:endParaRPr lang="de-DE" dirty="0"/>
          </a:p>
        </p:txBody>
      </p:sp>
    </p:spTree>
    <p:extLst>
      <p:ext uri="{BB962C8B-B14F-4D97-AF65-F5344CB8AC3E}">
        <p14:creationId xmlns:p14="http://schemas.microsoft.com/office/powerpoint/2010/main" val="1056118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26F0F379-6614-472F-99B9-72CA71CC3C4C}" type="datetimeFigureOut">
              <a:rPr lang="de-DE" smtClean="0"/>
              <a:t>22.02.2024</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5BB86CD5-EAC8-4F8B-82ED-94CD0583AC56}" type="slidenum">
              <a:rPr lang="de-DE" smtClean="0"/>
              <a:t>‹Nr.›</a:t>
            </a:fld>
            <a:endParaRPr lang="de-DE" dirty="0"/>
          </a:p>
        </p:txBody>
      </p:sp>
    </p:spTree>
    <p:extLst>
      <p:ext uri="{BB962C8B-B14F-4D97-AF65-F5344CB8AC3E}">
        <p14:creationId xmlns:p14="http://schemas.microsoft.com/office/powerpoint/2010/main" val="3451884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26F0F379-6614-472F-99B9-72CA71CC3C4C}" type="datetimeFigureOut">
              <a:rPr lang="de-DE" smtClean="0"/>
              <a:t>22.02.2024</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5BB86CD5-EAC8-4F8B-82ED-94CD0583AC56}" type="slidenum">
              <a:rPr lang="de-DE" smtClean="0"/>
              <a:t>‹Nr.›</a:t>
            </a:fld>
            <a:endParaRPr lang="de-DE" dirty="0"/>
          </a:p>
        </p:txBody>
      </p:sp>
    </p:spTree>
    <p:extLst>
      <p:ext uri="{BB962C8B-B14F-4D97-AF65-F5344CB8AC3E}">
        <p14:creationId xmlns:p14="http://schemas.microsoft.com/office/powerpoint/2010/main" val="3639875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26F0F379-6614-472F-99B9-72CA71CC3C4C}" type="datetimeFigureOut">
              <a:rPr lang="de-DE" smtClean="0"/>
              <a:t>22.02.2024</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5BB86CD5-EAC8-4F8B-82ED-94CD0583AC56}" type="slidenum">
              <a:rPr lang="de-DE" smtClean="0"/>
              <a:t>‹Nr.›</a:t>
            </a:fld>
            <a:endParaRPr lang="de-DE" dirty="0"/>
          </a:p>
        </p:txBody>
      </p:sp>
    </p:spTree>
    <p:extLst>
      <p:ext uri="{BB962C8B-B14F-4D97-AF65-F5344CB8AC3E}">
        <p14:creationId xmlns:p14="http://schemas.microsoft.com/office/powerpoint/2010/main" val="13273807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26F0F379-6614-472F-99B9-72CA71CC3C4C}" type="datetimeFigureOut">
              <a:rPr lang="de-DE" smtClean="0"/>
              <a:t>22.02.2024</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5BB86CD5-EAC8-4F8B-82ED-94CD0583AC56}" type="slidenum">
              <a:rPr lang="de-DE" smtClean="0"/>
              <a:t>‹Nr.›</a:t>
            </a:fld>
            <a:endParaRPr lang="de-DE" dirty="0"/>
          </a:p>
        </p:txBody>
      </p:sp>
    </p:spTree>
    <p:extLst>
      <p:ext uri="{BB962C8B-B14F-4D97-AF65-F5344CB8AC3E}">
        <p14:creationId xmlns:p14="http://schemas.microsoft.com/office/powerpoint/2010/main" val="33396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F0F379-6614-472F-99B9-72CA71CC3C4C}" type="datetimeFigureOut">
              <a:rPr lang="de-DE" smtClean="0"/>
              <a:t>22.02.2024</a:t>
            </a:fld>
            <a:endParaRPr lang="de-DE" dirty="0"/>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B86CD5-EAC8-4F8B-82ED-94CD0583AC56}" type="slidenum">
              <a:rPr lang="de-DE" smtClean="0"/>
              <a:t>‹Nr.›</a:t>
            </a:fld>
            <a:endParaRPr lang="de-DE" dirty="0"/>
          </a:p>
        </p:txBody>
      </p:sp>
    </p:spTree>
    <p:extLst>
      <p:ext uri="{BB962C8B-B14F-4D97-AF65-F5344CB8AC3E}">
        <p14:creationId xmlns:p14="http://schemas.microsoft.com/office/powerpoint/2010/main" val="1075519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hyperlink" Target="http://www.schule-frammersbach.org/" TargetMode="External"/><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platzhalter 31"/>
          <p:cNvSpPr>
            <a:spLocks noGrp="1"/>
          </p:cNvSpPr>
          <p:nvPr>
            <p:ph type="body" idx="2"/>
          </p:nvPr>
        </p:nvSpPr>
        <p:spPr>
          <a:xfrm>
            <a:off x="512946" y="2580554"/>
            <a:ext cx="6840538" cy="647700"/>
          </a:xfrm>
          <a:solidFill>
            <a:schemeClr val="bg1">
              <a:lumMod val="85000"/>
            </a:schemeClr>
          </a:solidFill>
        </p:spPr>
        <p:txBody>
          <a:bodyPr>
            <a:noAutofit/>
          </a:bodyPr>
          <a:lstStyle/>
          <a:p>
            <a:pPr eaLnBrk="1" fontAlgn="auto" hangingPunct="1">
              <a:buFont typeface="Wingdings"/>
              <a:buNone/>
              <a:defRPr/>
            </a:pPr>
            <a:r>
              <a:rPr lang="de-DE" sz="2400" b="1" dirty="0">
                <a:solidFill>
                  <a:srgbClr val="002060"/>
                </a:solidFill>
                <a:latin typeface="Comic Sans MS" pitchFamily="66" charset="0"/>
              </a:rPr>
              <a:t>Was erwartet Sie an diesem Elternabend?</a:t>
            </a:r>
          </a:p>
        </p:txBody>
      </p:sp>
      <p:sp>
        <p:nvSpPr>
          <p:cNvPr id="15" name="Horizontaler Bildlauf 14"/>
          <p:cNvSpPr/>
          <p:nvPr/>
        </p:nvSpPr>
        <p:spPr>
          <a:xfrm>
            <a:off x="539552" y="3249005"/>
            <a:ext cx="3024014" cy="1656134"/>
          </a:xfrm>
          <a:prstGeom prst="horizontalScroll">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DE" dirty="0">
                <a:solidFill>
                  <a:srgbClr val="002060"/>
                </a:solidFill>
                <a:latin typeface="Comic Sans MS" pitchFamily="66" charset="0"/>
              </a:rPr>
              <a:t>Allgemeine Informationen zur Schulreife</a:t>
            </a:r>
          </a:p>
        </p:txBody>
      </p:sp>
      <p:sp>
        <p:nvSpPr>
          <p:cNvPr id="16" name="Horizontaler Bildlauf 15"/>
          <p:cNvSpPr/>
          <p:nvPr/>
        </p:nvSpPr>
        <p:spPr>
          <a:xfrm>
            <a:off x="4074665" y="3573016"/>
            <a:ext cx="2881313" cy="1177925"/>
          </a:xfrm>
          <a:prstGeom prst="horizontalScroll">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DE" dirty="0">
                <a:solidFill>
                  <a:srgbClr val="002060"/>
                </a:solidFill>
                <a:latin typeface="Comic Sans MS" pitchFamily="66" charset="0"/>
              </a:rPr>
              <a:t>Rechtlicher Rahmen zur Einschulung</a:t>
            </a:r>
          </a:p>
        </p:txBody>
      </p:sp>
      <p:sp>
        <p:nvSpPr>
          <p:cNvPr id="10" name="Horizontaler Bildlauf 21"/>
          <p:cNvSpPr/>
          <p:nvPr/>
        </p:nvSpPr>
        <p:spPr>
          <a:xfrm>
            <a:off x="4629018" y="4563257"/>
            <a:ext cx="3600400" cy="1261963"/>
          </a:xfrm>
          <a:prstGeom prst="horizontalScroll">
            <a:avLst/>
          </a:prstGeom>
          <a:solidFill>
            <a:schemeClr val="accent1">
              <a:lumMod val="60000"/>
              <a:lumOff val="40000"/>
            </a:schemeClr>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de-DE" dirty="0">
                <a:solidFill>
                  <a:srgbClr val="002060"/>
                </a:solidFill>
                <a:latin typeface="Comic Sans MS" pitchFamily="66" charset="0"/>
              </a:rPr>
              <a:t>Möglichkeiten  der Mittagsbetreuung in der Offenen Ganztagsschule</a:t>
            </a:r>
          </a:p>
        </p:txBody>
      </p:sp>
      <p:sp>
        <p:nvSpPr>
          <p:cNvPr id="3" name="Abgerundete rechteckige Legende 2"/>
          <p:cNvSpPr/>
          <p:nvPr/>
        </p:nvSpPr>
        <p:spPr>
          <a:xfrm>
            <a:off x="1093185" y="404664"/>
            <a:ext cx="3312368" cy="1800200"/>
          </a:xfrm>
          <a:prstGeom prst="wedgeRoundRectCallout">
            <a:avLst>
              <a:gd name="adj1" fmla="val 71881"/>
              <a:gd name="adj2" fmla="val 37463"/>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a:solidFill>
                  <a:schemeClr val="tx1"/>
                </a:solidFill>
                <a:latin typeface="Comic Sans MS" panose="030F0702030302020204" pitchFamily="66" charset="0"/>
              </a:rPr>
              <a:t>Herzlich willkommen zu unserem Informationsabend, </a:t>
            </a:r>
            <a:br>
              <a:rPr lang="de-DE" b="1" dirty="0">
                <a:solidFill>
                  <a:schemeClr val="tx1"/>
                </a:solidFill>
                <a:latin typeface="Comic Sans MS" panose="030F0702030302020204" pitchFamily="66" charset="0"/>
              </a:rPr>
            </a:br>
            <a:r>
              <a:rPr lang="de-DE" b="1" dirty="0">
                <a:solidFill>
                  <a:schemeClr val="tx1"/>
                </a:solidFill>
                <a:latin typeface="Comic Sans MS" panose="030F0702030302020204" pitchFamily="66" charset="0"/>
              </a:rPr>
              <a:t>liebe Eltern unserer Vorschulkinder!</a:t>
            </a:r>
          </a:p>
        </p:txBody>
      </p:sp>
      <p:sp>
        <p:nvSpPr>
          <p:cNvPr id="2" name="Textfeld 1"/>
          <p:cNvSpPr txBox="1"/>
          <p:nvPr/>
        </p:nvSpPr>
        <p:spPr>
          <a:xfrm>
            <a:off x="3927681" y="3261858"/>
            <a:ext cx="2276431" cy="369332"/>
          </a:xfrm>
          <a:prstGeom prst="rect">
            <a:avLst/>
          </a:prstGeom>
          <a:solidFill>
            <a:srgbClr val="FFC000"/>
          </a:solidFill>
        </p:spPr>
        <p:txBody>
          <a:bodyPr wrap="square" rtlCol="0">
            <a:spAutoFit/>
          </a:bodyPr>
          <a:lstStyle/>
          <a:p>
            <a:pPr algn="ctr"/>
            <a:r>
              <a:rPr lang="de-DE" dirty="0">
                <a:latin typeface="Comic Sans MS" panose="030F0702030302020204" pitchFamily="66" charset="0"/>
              </a:rPr>
              <a:t>Herr </a:t>
            </a:r>
            <a:r>
              <a:rPr lang="de-DE" dirty="0" err="1">
                <a:latin typeface="Comic Sans MS" panose="030F0702030302020204" pitchFamily="66" charset="0"/>
              </a:rPr>
              <a:t>Rüttiger</a:t>
            </a:r>
            <a:endParaRPr lang="de-DE" dirty="0">
              <a:latin typeface="Comic Sans MS" panose="030F0702030302020204" pitchFamily="66" charset="0"/>
            </a:endParaRPr>
          </a:p>
        </p:txBody>
      </p:sp>
      <p:sp>
        <p:nvSpPr>
          <p:cNvPr id="11" name="Textfeld 10"/>
          <p:cNvSpPr txBox="1"/>
          <p:nvPr/>
        </p:nvSpPr>
        <p:spPr>
          <a:xfrm>
            <a:off x="5004048" y="5825220"/>
            <a:ext cx="2276431" cy="369332"/>
          </a:xfrm>
          <a:prstGeom prst="rect">
            <a:avLst/>
          </a:prstGeom>
          <a:solidFill>
            <a:srgbClr val="FFC000"/>
          </a:solidFill>
        </p:spPr>
        <p:txBody>
          <a:bodyPr wrap="square" rtlCol="0">
            <a:spAutoFit/>
          </a:bodyPr>
          <a:lstStyle/>
          <a:p>
            <a:pPr algn="ctr"/>
            <a:r>
              <a:rPr lang="de-DE" dirty="0">
                <a:latin typeface="Comic Sans MS" panose="030F0702030302020204" pitchFamily="66" charset="0"/>
              </a:rPr>
              <a:t>Frau </a:t>
            </a:r>
            <a:r>
              <a:rPr lang="de-DE" dirty="0" err="1">
                <a:latin typeface="Comic Sans MS" panose="030F0702030302020204" pitchFamily="66" charset="0"/>
              </a:rPr>
              <a:t>Mützel</a:t>
            </a:r>
            <a:endParaRPr lang="de-DE" dirty="0">
              <a:latin typeface="Comic Sans MS" panose="030F0702030302020204" pitchFamily="66" charset="0"/>
            </a:endParaRPr>
          </a:p>
        </p:txBody>
      </p:sp>
      <p:sp>
        <p:nvSpPr>
          <p:cNvPr id="12" name="Textfeld 11"/>
          <p:cNvSpPr txBox="1"/>
          <p:nvPr/>
        </p:nvSpPr>
        <p:spPr>
          <a:xfrm>
            <a:off x="862914" y="4870388"/>
            <a:ext cx="2882709" cy="369332"/>
          </a:xfrm>
          <a:prstGeom prst="rect">
            <a:avLst/>
          </a:prstGeom>
          <a:solidFill>
            <a:srgbClr val="FFC000"/>
          </a:solidFill>
        </p:spPr>
        <p:txBody>
          <a:bodyPr wrap="square" rtlCol="0">
            <a:spAutoFit/>
          </a:bodyPr>
          <a:lstStyle/>
          <a:p>
            <a:pPr algn="ctr"/>
            <a:r>
              <a:rPr lang="de-DE" dirty="0">
                <a:latin typeface="Comic Sans MS" panose="030F0702030302020204" pitchFamily="66" charset="0"/>
              </a:rPr>
              <a:t>Frau </a:t>
            </a:r>
            <a:r>
              <a:rPr lang="de-DE" dirty="0" err="1">
                <a:latin typeface="Comic Sans MS" panose="030F0702030302020204" pitchFamily="66" charset="0"/>
              </a:rPr>
              <a:t>Ziesing</a:t>
            </a:r>
            <a:r>
              <a:rPr lang="de-DE" dirty="0">
                <a:latin typeface="Comic Sans MS" panose="030F0702030302020204" pitchFamily="66" charset="0"/>
              </a:rPr>
              <a:t>, Frau Beck, </a:t>
            </a:r>
          </a:p>
        </p:txBody>
      </p:sp>
      <p:pic>
        <p:nvPicPr>
          <p:cNvPr id="5" name="Grafik 4">
            <a:extLst>
              <a:ext uri="{FF2B5EF4-FFF2-40B4-BE49-F238E27FC236}">
                <a16:creationId xmlns:a16="http://schemas.microsoft.com/office/drawing/2014/main" id="{3C99DCE5-F7E0-4661-9B24-EE81CC7BC2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6" y="476672"/>
            <a:ext cx="2770284" cy="849152"/>
          </a:xfrm>
          <a:prstGeom prst="rect">
            <a:avLst/>
          </a:prstGeom>
        </p:spPr>
      </p:pic>
    </p:spTree>
    <p:extLst>
      <p:ext uri="{BB962C8B-B14F-4D97-AF65-F5344CB8AC3E}">
        <p14:creationId xmlns:p14="http://schemas.microsoft.com/office/powerpoint/2010/main" val="8359853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dissolve">
                                      <p:cBhvr>
                                        <p:cTn id="7" dur="500"/>
                                        <p:tgtEl>
                                          <p:spTgt spid="15"/>
                                        </p:tgtEl>
                                      </p:cBhvr>
                                    </p:animEffect>
                                  </p:childTnLst>
                                </p:cTn>
                              </p:par>
                            </p:childTnLst>
                          </p:cTn>
                        </p:par>
                        <p:par>
                          <p:cTn id="8" fill="hold" nodeType="afterGroup">
                            <p:stCondLst>
                              <p:cond delay="500"/>
                            </p:stCondLst>
                            <p:childTnLst>
                              <p:par>
                                <p:cTn id="9" presetID="9" presetClass="entr" presetSubtype="0" fill="hold" grpId="0" nodeType="afterEffect">
                                  <p:stCondLst>
                                    <p:cond delay="1000"/>
                                  </p:stCondLst>
                                  <p:childTnLst>
                                    <p:set>
                                      <p:cBhvr>
                                        <p:cTn id="10" dur="1" fill="hold">
                                          <p:stCondLst>
                                            <p:cond delay="0"/>
                                          </p:stCondLst>
                                        </p:cTn>
                                        <p:tgtEl>
                                          <p:spTgt spid="16"/>
                                        </p:tgtEl>
                                        <p:attrNameLst>
                                          <p:attrName>style.visibility</p:attrName>
                                        </p:attrNameLst>
                                      </p:cBhvr>
                                      <p:to>
                                        <p:strVal val="visible"/>
                                      </p:to>
                                    </p:set>
                                    <p:animEffect transition="in" filter="dissolve">
                                      <p:cBhvr>
                                        <p:cTn id="11" dur="500"/>
                                        <p:tgtEl>
                                          <p:spTgt spid="16"/>
                                        </p:tgtEl>
                                      </p:cBhvr>
                                    </p:animEffect>
                                  </p:childTnLst>
                                </p:cTn>
                              </p:par>
                            </p:childTnLst>
                          </p:cTn>
                        </p:par>
                        <p:par>
                          <p:cTn id="12" fill="hold">
                            <p:stCondLst>
                              <p:cond delay="2000"/>
                            </p:stCondLst>
                            <p:childTnLst>
                              <p:par>
                                <p:cTn id="13" presetID="9" presetClass="entr" presetSubtype="0" fill="hold" grpId="0" nodeType="afterEffect">
                                  <p:stCondLst>
                                    <p:cond delay="1000"/>
                                  </p:stCondLst>
                                  <p:childTnLst>
                                    <p:set>
                                      <p:cBhvr>
                                        <p:cTn id="14" dur="1" fill="hold">
                                          <p:stCondLst>
                                            <p:cond delay="0"/>
                                          </p:stCondLst>
                                        </p:cTn>
                                        <p:tgtEl>
                                          <p:spTgt spid="10"/>
                                        </p:tgtEl>
                                        <p:attrNameLst>
                                          <p:attrName>style.visibility</p:attrName>
                                        </p:attrNameLst>
                                      </p:cBhvr>
                                      <p:to>
                                        <p:strVal val="visible"/>
                                      </p:to>
                                    </p:set>
                                    <p:animEffect transition="in" filter="dissolve">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a:extLst>
              <a:ext uri="{FF2B5EF4-FFF2-40B4-BE49-F238E27FC236}">
                <a16:creationId xmlns:a16="http://schemas.microsoft.com/office/drawing/2014/main" id="{919ADE19-B022-4D5E-A11A-97C50E152808}"/>
              </a:ext>
            </a:extLst>
          </p:cNvPr>
          <p:cNvSpPr txBox="1"/>
          <p:nvPr/>
        </p:nvSpPr>
        <p:spPr>
          <a:xfrm>
            <a:off x="323849" y="1242504"/>
            <a:ext cx="8239101" cy="400110"/>
          </a:xfrm>
          <a:prstGeom prst="rect">
            <a:avLst/>
          </a:prstGeom>
          <a:solidFill>
            <a:schemeClr val="bg1">
              <a:lumMod val="85000"/>
            </a:schemeClr>
          </a:solidFill>
          <a:ln w="25400" cmpd="dbl">
            <a:solidFill>
              <a:schemeClr val="accent2">
                <a:lumMod val="60000"/>
                <a:lumOff val="40000"/>
              </a:schemeClr>
            </a:solidFill>
          </a:ln>
        </p:spPr>
        <p:txBody>
          <a:bodyPr wrap="square">
            <a:spAutoFit/>
          </a:bodyPr>
          <a:lstStyle/>
          <a:p>
            <a:pPr fontAlgn="auto">
              <a:spcBef>
                <a:spcPts val="0"/>
              </a:spcBef>
              <a:spcAft>
                <a:spcPts val="0"/>
              </a:spcAft>
              <a:defRPr/>
            </a:pPr>
            <a:r>
              <a:rPr lang="de-DE" sz="2000" b="1" dirty="0">
                <a:solidFill>
                  <a:srgbClr val="002060"/>
                </a:solidFill>
                <a:latin typeface="Comic Sans MS" pitchFamily="66" charset="0"/>
              </a:rPr>
              <a:t>Von der Flexiblen Grundschule zurück zur „normalen Regelschule“</a:t>
            </a:r>
          </a:p>
        </p:txBody>
      </p:sp>
      <p:pic>
        <p:nvPicPr>
          <p:cNvPr id="3" name="Grafik 2">
            <a:extLst>
              <a:ext uri="{FF2B5EF4-FFF2-40B4-BE49-F238E27FC236}">
                <a16:creationId xmlns:a16="http://schemas.microsoft.com/office/drawing/2014/main" id="{45831CA1-D45B-4C4F-B39B-EB79843A7D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6176" y="263452"/>
            <a:ext cx="2406774" cy="737729"/>
          </a:xfrm>
          <a:prstGeom prst="rect">
            <a:avLst/>
          </a:prstGeom>
        </p:spPr>
      </p:pic>
      <p:sp>
        <p:nvSpPr>
          <p:cNvPr id="4" name="WordArt 2">
            <a:extLst>
              <a:ext uri="{FF2B5EF4-FFF2-40B4-BE49-F238E27FC236}">
                <a16:creationId xmlns:a16="http://schemas.microsoft.com/office/drawing/2014/main" id="{71F6D3FC-684B-49B1-B760-5AD0F2A9926C}"/>
              </a:ext>
            </a:extLst>
          </p:cNvPr>
          <p:cNvSpPr>
            <a:spLocks noChangeArrowheads="1" noChangeShapeType="1" noTextEdit="1"/>
          </p:cNvSpPr>
          <p:nvPr/>
        </p:nvSpPr>
        <p:spPr bwMode="auto">
          <a:xfrm>
            <a:off x="395536" y="441623"/>
            <a:ext cx="4464496" cy="2381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de-DE" sz="1200" b="1" kern="10" spc="0" dirty="0">
                <a:ln>
                  <a:noFill/>
                </a:ln>
                <a:solidFill>
                  <a:srgbClr val="336699"/>
                </a:solidFill>
                <a:effectLst>
                  <a:outerShdw dist="45791" dir="2021404" algn="ctr" rotWithShape="0">
                    <a:srgbClr val="C0C0C0"/>
                  </a:outerShdw>
                </a:effectLst>
                <a:latin typeface="Segoe Script"/>
              </a:rPr>
              <a:t>GRUNDSCHULE FRAMMERSBACH</a:t>
            </a:r>
          </a:p>
        </p:txBody>
      </p:sp>
      <p:sp>
        <p:nvSpPr>
          <p:cNvPr id="5" name="Textfeld 4">
            <a:extLst>
              <a:ext uri="{FF2B5EF4-FFF2-40B4-BE49-F238E27FC236}">
                <a16:creationId xmlns:a16="http://schemas.microsoft.com/office/drawing/2014/main" id="{E49E3B0C-9953-4C6B-BF9E-AE766923E53C}"/>
              </a:ext>
            </a:extLst>
          </p:cNvPr>
          <p:cNvSpPr txBox="1"/>
          <p:nvPr/>
        </p:nvSpPr>
        <p:spPr>
          <a:xfrm>
            <a:off x="827584" y="1851427"/>
            <a:ext cx="3040289" cy="707886"/>
          </a:xfrm>
          <a:prstGeom prst="rect">
            <a:avLst/>
          </a:prstGeom>
          <a:solidFill>
            <a:schemeClr val="bg1">
              <a:lumMod val="85000"/>
            </a:schemeClr>
          </a:solidFill>
          <a:ln w="25400" cmpd="dbl">
            <a:solidFill>
              <a:schemeClr val="accent2">
                <a:lumMod val="60000"/>
                <a:lumOff val="40000"/>
              </a:schemeClr>
            </a:solidFill>
          </a:ln>
        </p:spPr>
        <p:txBody>
          <a:bodyPr wrap="square">
            <a:spAutoFit/>
          </a:bodyPr>
          <a:lstStyle/>
          <a:p>
            <a:pPr algn="ctr" fontAlgn="auto">
              <a:spcBef>
                <a:spcPts val="0"/>
              </a:spcBef>
              <a:spcAft>
                <a:spcPts val="0"/>
              </a:spcAft>
              <a:defRPr/>
            </a:pPr>
            <a:r>
              <a:rPr lang="de-DE" sz="2000" b="1" dirty="0">
                <a:solidFill>
                  <a:srgbClr val="002060"/>
                </a:solidFill>
                <a:latin typeface="Comic Sans MS" pitchFamily="66" charset="0"/>
              </a:rPr>
              <a:t>Flexible Grundschule</a:t>
            </a:r>
          </a:p>
          <a:p>
            <a:pPr algn="ctr" fontAlgn="auto">
              <a:spcBef>
                <a:spcPts val="0"/>
              </a:spcBef>
              <a:spcAft>
                <a:spcPts val="0"/>
              </a:spcAft>
              <a:defRPr/>
            </a:pPr>
            <a:r>
              <a:rPr lang="de-DE" sz="2000" b="1" dirty="0">
                <a:solidFill>
                  <a:srgbClr val="002060"/>
                </a:solidFill>
                <a:latin typeface="Comic Sans MS" pitchFamily="66" charset="0"/>
              </a:rPr>
              <a:t>bisher</a:t>
            </a:r>
          </a:p>
        </p:txBody>
      </p:sp>
      <p:sp>
        <p:nvSpPr>
          <p:cNvPr id="6" name="Textfeld 5">
            <a:extLst>
              <a:ext uri="{FF2B5EF4-FFF2-40B4-BE49-F238E27FC236}">
                <a16:creationId xmlns:a16="http://schemas.microsoft.com/office/drawing/2014/main" id="{50B4EB4D-9AEB-4D63-9AD6-8A345E10642E}"/>
              </a:ext>
            </a:extLst>
          </p:cNvPr>
          <p:cNvSpPr txBox="1"/>
          <p:nvPr/>
        </p:nvSpPr>
        <p:spPr>
          <a:xfrm>
            <a:off x="5135101" y="1851427"/>
            <a:ext cx="3159647" cy="707886"/>
          </a:xfrm>
          <a:prstGeom prst="rect">
            <a:avLst/>
          </a:prstGeom>
          <a:solidFill>
            <a:schemeClr val="bg1">
              <a:lumMod val="85000"/>
            </a:schemeClr>
          </a:solidFill>
          <a:ln w="25400" cmpd="dbl">
            <a:solidFill>
              <a:schemeClr val="accent2">
                <a:lumMod val="60000"/>
                <a:lumOff val="40000"/>
              </a:schemeClr>
            </a:solidFill>
          </a:ln>
        </p:spPr>
        <p:txBody>
          <a:bodyPr wrap="square">
            <a:spAutoFit/>
          </a:bodyPr>
          <a:lstStyle/>
          <a:p>
            <a:pPr algn="ctr" fontAlgn="auto">
              <a:spcBef>
                <a:spcPts val="0"/>
              </a:spcBef>
              <a:spcAft>
                <a:spcPts val="0"/>
              </a:spcAft>
              <a:defRPr/>
            </a:pPr>
            <a:r>
              <a:rPr lang="de-DE" sz="2000" b="1" dirty="0">
                <a:solidFill>
                  <a:srgbClr val="002060"/>
                </a:solidFill>
                <a:latin typeface="Comic Sans MS" pitchFamily="66" charset="0"/>
              </a:rPr>
              <a:t>Jetzt wieder </a:t>
            </a:r>
            <a:br>
              <a:rPr lang="de-DE" sz="2000" b="1" dirty="0">
                <a:solidFill>
                  <a:srgbClr val="002060"/>
                </a:solidFill>
                <a:latin typeface="Comic Sans MS" pitchFamily="66" charset="0"/>
              </a:rPr>
            </a:br>
            <a:r>
              <a:rPr lang="de-DE" sz="2000" b="1" dirty="0">
                <a:solidFill>
                  <a:srgbClr val="002060"/>
                </a:solidFill>
                <a:latin typeface="Comic Sans MS" pitchFamily="66" charset="0"/>
              </a:rPr>
              <a:t>„normale Regelschule“</a:t>
            </a:r>
          </a:p>
        </p:txBody>
      </p:sp>
      <p:sp>
        <p:nvSpPr>
          <p:cNvPr id="8" name="Textfeld 7">
            <a:extLst>
              <a:ext uri="{FF2B5EF4-FFF2-40B4-BE49-F238E27FC236}">
                <a16:creationId xmlns:a16="http://schemas.microsoft.com/office/drawing/2014/main" id="{AF0997D8-FA7F-49E2-ADBE-DE27AD663F74}"/>
              </a:ext>
            </a:extLst>
          </p:cNvPr>
          <p:cNvSpPr txBox="1"/>
          <p:nvPr/>
        </p:nvSpPr>
        <p:spPr>
          <a:xfrm>
            <a:off x="439516" y="2723058"/>
            <a:ext cx="3816424" cy="3693319"/>
          </a:xfrm>
          <a:prstGeom prst="rect">
            <a:avLst/>
          </a:prstGeom>
          <a:noFill/>
        </p:spPr>
        <p:txBody>
          <a:bodyPr wrap="square" rtlCol="0">
            <a:spAutoFit/>
          </a:bodyPr>
          <a:lstStyle/>
          <a:p>
            <a:pPr marL="285750" indent="-285750">
              <a:buFont typeface="Wingdings" panose="05000000000000000000" pitchFamily="2" charset="2"/>
              <a:buChar char="Ø"/>
            </a:pPr>
            <a:r>
              <a:rPr lang="de-DE" altLang="de-DE" dirty="0">
                <a:latin typeface="Comic Sans MS" pitchFamily="66" charset="0"/>
              </a:rPr>
              <a:t>Zusammenlegung der Jahrgangsstufen 1 und 2 zur </a:t>
            </a:r>
            <a:r>
              <a:rPr lang="de-DE" altLang="de-DE" b="1" dirty="0">
                <a:solidFill>
                  <a:srgbClr val="0070C0"/>
                </a:solidFill>
                <a:latin typeface="Comic Sans MS" pitchFamily="66" charset="0"/>
              </a:rPr>
              <a:t>Eingangsstufe </a:t>
            </a:r>
            <a:r>
              <a:rPr lang="de-DE" altLang="de-DE" dirty="0">
                <a:latin typeface="Comic Sans MS" pitchFamily="66" charset="0"/>
              </a:rPr>
              <a:t>auf der Basis </a:t>
            </a:r>
            <a:r>
              <a:rPr lang="de-DE" altLang="de-DE" b="1" dirty="0">
                <a:solidFill>
                  <a:srgbClr val="0070C0"/>
                </a:solidFill>
                <a:latin typeface="Comic Sans MS" pitchFamily="66" charset="0"/>
              </a:rPr>
              <a:t>jahrgangsgemischter Klassen</a:t>
            </a:r>
            <a:br>
              <a:rPr lang="de-DE" altLang="de-DE" b="1" dirty="0">
                <a:solidFill>
                  <a:srgbClr val="0070C0"/>
                </a:solidFill>
                <a:latin typeface="Comic Sans MS" pitchFamily="66" charset="0"/>
              </a:rPr>
            </a:br>
            <a:endParaRPr lang="de-DE" altLang="de-DE" b="1" dirty="0">
              <a:solidFill>
                <a:srgbClr val="0070C0"/>
              </a:solidFill>
              <a:latin typeface="Comic Sans MS" pitchFamily="66" charset="0"/>
            </a:endParaRPr>
          </a:p>
          <a:p>
            <a:pPr marL="285750" indent="-285750">
              <a:buFont typeface="Wingdings" panose="05000000000000000000" pitchFamily="2" charset="2"/>
              <a:buChar char="Ø"/>
            </a:pPr>
            <a:r>
              <a:rPr lang="de-DE" altLang="de-DE" dirty="0">
                <a:latin typeface="Comic Sans MS" pitchFamily="66" charset="0"/>
              </a:rPr>
              <a:t>Möglichkeit der </a:t>
            </a:r>
            <a:r>
              <a:rPr lang="de-DE" altLang="de-DE" b="1" dirty="0">
                <a:solidFill>
                  <a:srgbClr val="0070C0"/>
                </a:solidFill>
                <a:latin typeface="Comic Sans MS" pitchFamily="66" charset="0"/>
              </a:rPr>
              <a:t>ein</a:t>
            </a:r>
            <a:r>
              <a:rPr lang="de-DE" altLang="de-DE" b="1" dirty="0">
                <a:latin typeface="Comic Sans MS" pitchFamily="66" charset="0"/>
              </a:rPr>
              <a:t>,</a:t>
            </a:r>
            <a:r>
              <a:rPr lang="de-DE" altLang="de-DE" b="1" dirty="0">
                <a:solidFill>
                  <a:srgbClr val="FF0000"/>
                </a:solidFill>
                <a:latin typeface="Comic Sans MS" pitchFamily="66" charset="0"/>
              </a:rPr>
              <a:t> </a:t>
            </a:r>
            <a:r>
              <a:rPr lang="de-DE" altLang="de-DE" b="1" dirty="0">
                <a:solidFill>
                  <a:srgbClr val="0070C0"/>
                </a:solidFill>
                <a:latin typeface="Comic Sans MS" pitchFamily="66" charset="0"/>
              </a:rPr>
              <a:t>zwei</a:t>
            </a:r>
            <a:r>
              <a:rPr lang="de-DE" altLang="de-DE" b="1" dirty="0">
                <a:solidFill>
                  <a:srgbClr val="FF0000"/>
                </a:solidFill>
                <a:latin typeface="Comic Sans MS" pitchFamily="66" charset="0"/>
              </a:rPr>
              <a:t> </a:t>
            </a:r>
            <a:r>
              <a:rPr lang="de-DE" altLang="de-DE" b="1" dirty="0">
                <a:latin typeface="Comic Sans MS" pitchFamily="66" charset="0"/>
              </a:rPr>
              <a:t>oder</a:t>
            </a:r>
            <a:r>
              <a:rPr lang="de-DE" altLang="de-DE" b="1" dirty="0">
                <a:solidFill>
                  <a:srgbClr val="FF0000"/>
                </a:solidFill>
                <a:latin typeface="Comic Sans MS" pitchFamily="66" charset="0"/>
              </a:rPr>
              <a:t> </a:t>
            </a:r>
            <a:r>
              <a:rPr lang="de-DE" altLang="de-DE" b="1" dirty="0">
                <a:solidFill>
                  <a:srgbClr val="0070C0"/>
                </a:solidFill>
                <a:latin typeface="Comic Sans MS" pitchFamily="66" charset="0"/>
              </a:rPr>
              <a:t>dreijährigen Verweildauer</a:t>
            </a:r>
            <a:br>
              <a:rPr lang="de-DE" altLang="de-DE" b="1" dirty="0">
                <a:solidFill>
                  <a:srgbClr val="0070C0"/>
                </a:solidFill>
                <a:latin typeface="Comic Sans MS" pitchFamily="66" charset="0"/>
              </a:rPr>
            </a:br>
            <a:endParaRPr lang="de-DE" altLang="de-DE" b="1" dirty="0">
              <a:solidFill>
                <a:srgbClr val="0070C0"/>
              </a:solidFill>
              <a:latin typeface="Comic Sans MS" pitchFamily="66" charset="0"/>
            </a:endParaRPr>
          </a:p>
          <a:p>
            <a:pPr marL="285750" indent="-285750">
              <a:buFont typeface="Wingdings" panose="05000000000000000000" pitchFamily="2" charset="2"/>
              <a:buChar char="Ø"/>
            </a:pPr>
            <a:r>
              <a:rPr lang="de-DE" b="1" dirty="0">
                <a:solidFill>
                  <a:srgbClr val="0070C0"/>
                </a:solidFill>
                <a:latin typeface="Comic Sans MS" pitchFamily="66" charset="0"/>
              </a:rPr>
              <a:t>Miteinander – nebeneinander – voneinander lernen </a:t>
            </a:r>
            <a:br>
              <a:rPr lang="de-DE" dirty="0">
                <a:latin typeface="Comic Sans MS" pitchFamily="66" charset="0"/>
              </a:rPr>
            </a:br>
            <a:r>
              <a:rPr lang="de-DE" dirty="0">
                <a:latin typeface="Comic Sans MS" pitchFamily="66" charset="0"/>
              </a:rPr>
              <a:t>in der Jahrgangsmischung</a:t>
            </a:r>
            <a:br>
              <a:rPr lang="de-DE" dirty="0">
                <a:latin typeface="Comic Sans MS" pitchFamily="66" charset="0"/>
              </a:rPr>
            </a:br>
            <a:endParaRPr lang="de-DE" dirty="0">
              <a:latin typeface="Comic Sans MS" pitchFamily="66" charset="0"/>
            </a:endParaRPr>
          </a:p>
          <a:p>
            <a:pPr marL="285750" indent="-285750">
              <a:buFont typeface="Wingdings" panose="05000000000000000000" pitchFamily="2" charset="2"/>
              <a:buChar char="Ø"/>
            </a:pPr>
            <a:r>
              <a:rPr lang="de-DE" b="1" dirty="0">
                <a:solidFill>
                  <a:srgbClr val="0070C0"/>
                </a:solidFill>
                <a:latin typeface="Comic Sans MS" pitchFamily="66" charset="0"/>
              </a:rPr>
              <a:t>Lernentwicklungsgespräche</a:t>
            </a:r>
          </a:p>
        </p:txBody>
      </p:sp>
      <p:sp>
        <p:nvSpPr>
          <p:cNvPr id="9" name="Textfeld 8">
            <a:extLst>
              <a:ext uri="{FF2B5EF4-FFF2-40B4-BE49-F238E27FC236}">
                <a16:creationId xmlns:a16="http://schemas.microsoft.com/office/drawing/2014/main" id="{4B13C1C1-886A-4030-94E0-A7D4A3B1A054}"/>
              </a:ext>
            </a:extLst>
          </p:cNvPr>
          <p:cNvSpPr txBox="1"/>
          <p:nvPr/>
        </p:nvSpPr>
        <p:spPr>
          <a:xfrm>
            <a:off x="4848744" y="2723057"/>
            <a:ext cx="3816424" cy="3693319"/>
          </a:xfrm>
          <a:prstGeom prst="rect">
            <a:avLst/>
          </a:prstGeom>
          <a:noFill/>
        </p:spPr>
        <p:txBody>
          <a:bodyPr wrap="square" rtlCol="0">
            <a:spAutoFit/>
          </a:bodyPr>
          <a:lstStyle/>
          <a:p>
            <a:pPr marL="285750" indent="-285750">
              <a:buFont typeface="Wingdings" panose="05000000000000000000" pitchFamily="2" charset="2"/>
              <a:buChar char="Ø"/>
            </a:pPr>
            <a:r>
              <a:rPr lang="de-DE" altLang="de-DE" dirty="0">
                <a:latin typeface="Comic Sans MS" pitchFamily="66" charset="0"/>
              </a:rPr>
              <a:t>Klassengemeinschaft in </a:t>
            </a:r>
            <a:r>
              <a:rPr lang="de-DE" altLang="de-DE" b="1" dirty="0">
                <a:solidFill>
                  <a:srgbClr val="0070C0"/>
                </a:solidFill>
                <a:latin typeface="Comic Sans MS" pitchFamily="66" charset="0"/>
              </a:rPr>
              <a:t>jahrgangsreinen Klassen </a:t>
            </a:r>
            <a:r>
              <a:rPr lang="de-DE" altLang="de-DE" dirty="0">
                <a:latin typeface="Comic Sans MS" pitchFamily="66" charset="0"/>
              </a:rPr>
              <a:t>ohne Lehrkraftwechsel in Differenzierungen</a:t>
            </a:r>
            <a:br>
              <a:rPr lang="de-DE" altLang="de-DE" dirty="0">
                <a:latin typeface="Comic Sans MS" pitchFamily="66" charset="0"/>
              </a:rPr>
            </a:br>
            <a:endParaRPr lang="de-DE" altLang="de-DE" dirty="0">
              <a:latin typeface="Comic Sans MS" pitchFamily="66" charset="0"/>
            </a:endParaRPr>
          </a:p>
          <a:p>
            <a:pPr marL="285750" indent="-285750">
              <a:buFont typeface="Wingdings" panose="05000000000000000000" pitchFamily="2" charset="2"/>
              <a:buChar char="Ø"/>
            </a:pPr>
            <a:r>
              <a:rPr lang="de-DE" altLang="de-DE" dirty="0">
                <a:latin typeface="Comic Sans MS" pitchFamily="66" charset="0"/>
              </a:rPr>
              <a:t>Möglichkeit bleibt erhalten durch </a:t>
            </a:r>
            <a:r>
              <a:rPr lang="de-DE" altLang="de-DE" b="1" dirty="0">
                <a:solidFill>
                  <a:srgbClr val="0070C0"/>
                </a:solidFill>
                <a:latin typeface="Comic Sans MS" pitchFamily="66" charset="0"/>
              </a:rPr>
              <a:t>freiwilliges Wiederholen </a:t>
            </a:r>
            <a:r>
              <a:rPr lang="de-DE" altLang="de-DE" dirty="0">
                <a:latin typeface="Comic Sans MS" pitchFamily="66" charset="0"/>
              </a:rPr>
              <a:t>oder </a:t>
            </a:r>
            <a:r>
              <a:rPr lang="de-DE" altLang="de-DE" b="1" dirty="0">
                <a:solidFill>
                  <a:srgbClr val="0070C0"/>
                </a:solidFill>
                <a:latin typeface="Comic Sans MS" pitchFamily="66" charset="0"/>
              </a:rPr>
              <a:t>Zurücktreten</a:t>
            </a:r>
          </a:p>
          <a:p>
            <a:pPr marL="285750" indent="-285750">
              <a:buFont typeface="Wingdings" panose="05000000000000000000" pitchFamily="2" charset="2"/>
              <a:buChar char="Ø"/>
            </a:pPr>
            <a:r>
              <a:rPr lang="de-DE" b="1" dirty="0">
                <a:solidFill>
                  <a:srgbClr val="0070C0"/>
                </a:solidFill>
                <a:latin typeface="Comic Sans MS" pitchFamily="66" charset="0"/>
              </a:rPr>
              <a:t>Miteinander – nebeneinander – voneinander lernen </a:t>
            </a:r>
            <a:br>
              <a:rPr lang="de-DE" dirty="0">
                <a:latin typeface="Comic Sans MS" pitchFamily="66" charset="0"/>
              </a:rPr>
            </a:br>
            <a:r>
              <a:rPr lang="de-DE" dirty="0">
                <a:latin typeface="Comic Sans MS" pitchFamily="66" charset="0"/>
              </a:rPr>
              <a:t>in der jahrgangsreinen Klasse</a:t>
            </a:r>
            <a:br>
              <a:rPr lang="de-DE" dirty="0">
                <a:latin typeface="Comic Sans MS" pitchFamily="66" charset="0"/>
              </a:rPr>
            </a:br>
            <a:endParaRPr lang="de-DE" dirty="0">
              <a:latin typeface="Comic Sans MS" pitchFamily="66" charset="0"/>
            </a:endParaRPr>
          </a:p>
          <a:p>
            <a:pPr marL="285750" indent="-285750">
              <a:buFont typeface="Wingdings" panose="05000000000000000000" pitchFamily="2" charset="2"/>
              <a:buChar char="Ø"/>
            </a:pPr>
            <a:r>
              <a:rPr lang="de-DE" b="1" dirty="0">
                <a:solidFill>
                  <a:srgbClr val="0070C0"/>
                </a:solidFill>
                <a:latin typeface="Comic Sans MS" pitchFamily="66" charset="0"/>
              </a:rPr>
              <a:t>Lernentwicklungsgespräche</a:t>
            </a:r>
          </a:p>
        </p:txBody>
      </p:sp>
    </p:spTree>
    <p:extLst>
      <p:ext uri="{BB962C8B-B14F-4D97-AF65-F5344CB8AC3E}">
        <p14:creationId xmlns:p14="http://schemas.microsoft.com/office/powerpoint/2010/main" val="1025775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 calcmode="lin" valueType="num">
                                      <p:cBhvr additive="base">
                                        <p:cTn id="12" dur="500" fill="hold"/>
                                        <p:tgtEl>
                                          <p:spTgt spid="9">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8">
                                            <p:txEl>
                                              <p:pRg st="1" end="1"/>
                                            </p:txEl>
                                          </p:spTgt>
                                        </p:tgtEl>
                                        <p:attrNameLst>
                                          <p:attrName>style.visibility</p:attrName>
                                        </p:attrNameLst>
                                      </p:cBhvr>
                                      <p:to>
                                        <p:strVal val="visible"/>
                                      </p:to>
                                    </p:set>
                                    <p:anim calcmode="lin" valueType="num">
                                      <p:cBhvr additive="base">
                                        <p:cTn id="18" dur="500" fill="hold"/>
                                        <p:tgtEl>
                                          <p:spTgt spid="8">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8">
                                            <p:txEl>
                                              <p:pRg st="1" end="1"/>
                                            </p:txEl>
                                          </p:spTgt>
                                        </p:tgtEl>
                                        <p:attrNameLst>
                                          <p:attrName>ppt_y</p:attrName>
                                        </p:attrNameLst>
                                      </p:cBhvr>
                                      <p:tavLst>
                                        <p:tav tm="0">
                                          <p:val>
                                            <p:strVal val="#ppt_y"/>
                                          </p:val>
                                        </p:tav>
                                        <p:tav tm="100000">
                                          <p:val>
                                            <p:strVal val="#ppt_y"/>
                                          </p:val>
                                        </p:tav>
                                      </p:tavLst>
                                    </p:anim>
                                  </p:childTnLst>
                                </p:cTn>
                              </p:par>
                            </p:childTnLst>
                          </p:cTn>
                        </p:par>
                        <p:par>
                          <p:cTn id="20" fill="hold">
                            <p:stCondLst>
                              <p:cond delay="500"/>
                            </p:stCondLst>
                            <p:childTnLst>
                              <p:par>
                                <p:cTn id="21" presetID="2" presetClass="entr" presetSubtype="2" fill="hold" nodeType="afterEffect">
                                  <p:stCondLst>
                                    <p:cond delay="0"/>
                                  </p:stCondLst>
                                  <p:childTnLst>
                                    <p:set>
                                      <p:cBhvr>
                                        <p:cTn id="22" dur="1" fill="hold">
                                          <p:stCondLst>
                                            <p:cond delay="0"/>
                                          </p:stCondLst>
                                        </p:cTn>
                                        <p:tgtEl>
                                          <p:spTgt spid="9">
                                            <p:txEl>
                                              <p:pRg st="1" end="1"/>
                                            </p:txEl>
                                          </p:spTgt>
                                        </p:tgtEl>
                                        <p:attrNameLst>
                                          <p:attrName>style.visibility</p:attrName>
                                        </p:attrNameLst>
                                      </p:cBhvr>
                                      <p:to>
                                        <p:strVal val="visible"/>
                                      </p:to>
                                    </p:set>
                                    <p:anim calcmode="lin" valueType="num">
                                      <p:cBhvr additive="base">
                                        <p:cTn id="23" dur="500" fill="hold"/>
                                        <p:tgtEl>
                                          <p:spTgt spid="9">
                                            <p:txEl>
                                              <p:pRg st="1" end="1"/>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8">
                                            <p:txEl>
                                              <p:pRg st="2" end="2"/>
                                            </p:txEl>
                                          </p:spTgt>
                                        </p:tgtEl>
                                        <p:attrNameLst>
                                          <p:attrName>style.visibility</p:attrName>
                                        </p:attrNameLst>
                                      </p:cBhvr>
                                      <p:to>
                                        <p:strVal val="visible"/>
                                      </p:to>
                                    </p:set>
                                    <p:anim calcmode="lin" valueType="num">
                                      <p:cBhvr additive="base">
                                        <p:cTn id="29" dur="500" fill="hold"/>
                                        <p:tgtEl>
                                          <p:spTgt spid="8">
                                            <p:txEl>
                                              <p:pRg st="2" end="2"/>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par>
                          <p:cTn id="31" fill="hold">
                            <p:stCondLst>
                              <p:cond delay="500"/>
                            </p:stCondLst>
                            <p:childTnLst>
                              <p:par>
                                <p:cTn id="32" presetID="2" presetClass="entr" presetSubtype="2" fill="hold" nodeType="afterEffect">
                                  <p:stCondLst>
                                    <p:cond delay="0"/>
                                  </p:stCondLst>
                                  <p:childTnLst>
                                    <p:set>
                                      <p:cBhvr>
                                        <p:cTn id="33" dur="1" fill="hold">
                                          <p:stCondLst>
                                            <p:cond delay="0"/>
                                          </p:stCondLst>
                                        </p:cTn>
                                        <p:tgtEl>
                                          <p:spTgt spid="9">
                                            <p:txEl>
                                              <p:pRg st="2" end="2"/>
                                            </p:txEl>
                                          </p:spTgt>
                                        </p:tgtEl>
                                        <p:attrNameLst>
                                          <p:attrName>style.visibility</p:attrName>
                                        </p:attrNameLst>
                                      </p:cBhvr>
                                      <p:to>
                                        <p:strVal val="visible"/>
                                      </p:to>
                                    </p:set>
                                    <p:anim calcmode="lin" valueType="num">
                                      <p:cBhvr additive="base">
                                        <p:cTn id="34" dur="500" fill="hold"/>
                                        <p:tgtEl>
                                          <p:spTgt spid="9">
                                            <p:txEl>
                                              <p:pRg st="2" end="2"/>
                                            </p:txEl>
                                          </p:spTgt>
                                        </p:tgtEl>
                                        <p:attrNameLst>
                                          <p:attrName>ppt_x</p:attrName>
                                        </p:attrNameLst>
                                      </p:cBhvr>
                                      <p:tavLst>
                                        <p:tav tm="0">
                                          <p:val>
                                            <p:strVal val="1+#ppt_w/2"/>
                                          </p:val>
                                        </p:tav>
                                        <p:tav tm="100000">
                                          <p:val>
                                            <p:strVal val="#ppt_x"/>
                                          </p:val>
                                        </p:tav>
                                      </p:tavLst>
                                    </p:anim>
                                    <p:anim calcmode="lin" valueType="num">
                                      <p:cBhvr additive="base">
                                        <p:cTn id="35" dur="500" fill="hold"/>
                                        <p:tgtEl>
                                          <p:spTgt spid="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8" fill="hold" nodeType="clickEffect">
                                  <p:stCondLst>
                                    <p:cond delay="0"/>
                                  </p:stCondLst>
                                  <p:childTnLst>
                                    <p:set>
                                      <p:cBhvr>
                                        <p:cTn id="39" dur="1" fill="hold">
                                          <p:stCondLst>
                                            <p:cond delay="0"/>
                                          </p:stCondLst>
                                        </p:cTn>
                                        <p:tgtEl>
                                          <p:spTgt spid="8">
                                            <p:txEl>
                                              <p:pRg st="3" end="3"/>
                                            </p:txEl>
                                          </p:spTgt>
                                        </p:tgtEl>
                                        <p:attrNameLst>
                                          <p:attrName>style.visibility</p:attrName>
                                        </p:attrNameLst>
                                      </p:cBhvr>
                                      <p:to>
                                        <p:strVal val="visible"/>
                                      </p:to>
                                    </p:set>
                                    <p:anim calcmode="lin" valueType="num">
                                      <p:cBhvr additive="base">
                                        <p:cTn id="40" dur="500" fill="hold"/>
                                        <p:tgtEl>
                                          <p:spTgt spid="8">
                                            <p:txEl>
                                              <p:pRg st="3" end="3"/>
                                            </p:txEl>
                                          </p:spTgt>
                                        </p:tgtEl>
                                        <p:attrNameLst>
                                          <p:attrName>ppt_x</p:attrName>
                                        </p:attrNameLst>
                                      </p:cBhvr>
                                      <p:tavLst>
                                        <p:tav tm="0">
                                          <p:val>
                                            <p:strVal val="0-#ppt_w/2"/>
                                          </p:val>
                                        </p:tav>
                                        <p:tav tm="100000">
                                          <p:val>
                                            <p:strVal val="#ppt_x"/>
                                          </p:val>
                                        </p:tav>
                                      </p:tavLst>
                                    </p:anim>
                                    <p:anim calcmode="lin" valueType="num">
                                      <p:cBhvr additive="base">
                                        <p:cTn id="41" dur="500" fill="hold"/>
                                        <p:tgtEl>
                                          <p:spTgt spid="8">
                                            <p:txEl>
                                              <p:pRg st="3" end="3"/>
                                            </p:txEl>
                                          </p:spTgt>
                                        </p:tgtEl>
                                        <p:attrNameLst>
                                          <p:attrName>ppt_y</p:attrName>
                                        </p:attrNameLst>
                                      </p:cBhvr>
                                      <p:tavLst>
                                        <p:tav tm="0">
                                          <p:val>
                                            <p:strVal val="#ppt_y"/>
                                          </p:val>
                                        </p:tav>
                                        <p:tav tm="100000">
                                          <p:val>
                                            <p:strVal val="#ppt_y"/>
                                          </p:val>
                                        </p:tav>
                                      </p:tavLst>
                                    </p:anim>
                                  </p:childTnLst>
                                </p:cTn>
                              </p:par>
                            </p:childTnLst>
                          </p:cTn>
                        </p:par>
                        <p:par>
                          <p:cTn id="42" fill="hold">
                            <p:stCondLst>
                              <p:cond delay="500"/>
                            </p:stCondLst>
                            <p:childTnLst>
                              <p:par>
                                <p:cTn id="43" presetID="2" presetClass="entr" presetSubtype="2" fill="hold" nodeType="afterEffect">
                                  <p:stCondLst>
                                    <p:cond delay="0"/>
                                  </p:stCondLst>
                                  <p:childTnLst>
                                    <p:set>
                                      <p:cBhvr>
                                        <p:cTn id="44" dur="1" fill="hold">
                                          <p:stCondLst>
                                            <p:cond delay="0"/>
                                          </p:stCondLst>
                                        </p:cTn>
                                        <p:tgtEl>
                                          <p:spTgt spid="9">
                                            <p:txEl>
                                              <p:pRg st="3" end="3"/>
                                            </p:txEl>
                                          </p:spTgt>
                                        </p:tgtEl>
                                        <p:attrNameLst>
                                          <p:attrName>style.visibility</p:attrName>
                                        </p:attrNameLst>
                                      </p:cBhvr>
                                      <p:to>
                                        <p:strVal val="visible"/>
                                      </p:to>
                                    </p:set>
                                    <p:anim calcmode="lin" valueType="num">
                                      <p:cBhvr additive="base">
                                        <p:cTn id="45" dur="500" fill="hold"/>
                                        <p:tgtEl>
                                          <p:spTgt spid="9">
                                            <p:txEl>
                                              <p:pRg st="3" end="3"/>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9">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idx="1"/>
          </p:nvPr>
        </p:nvSpPr>
        <p:spPr>
          <a:xfrm>
            <a:off x="516869" y="908720"/>
            <a:ext cx="4040188" cy="927794"/>
          </a:xfrm>
        </p:spPr>
        <p:txBody>
          <a:bodyPr>
            <a:normAutofit/>
          </a:bodyPr>
          <a:lstStyle/>
          <a:p>
            <a:pPr algn="ctr"/>
            <a:r>
              <a:rPr lang="de-DE" dirty="0"/>
              <a:t>Anmeldepflichtig</a:t>
            </a:r>
          </a:p>
        </p:txBody>
      </p:sp>
      <p:sp>
        <p:nvSpPr>
          <p:cNvPr id="4" name="Inhaltsplatzhalter 3"/>
          <p:cNvSpPr>
            <a:spLocks noGrp="1"/>
          </p:cNvSpPr>
          <p:nvPr>
            <p:ph sz="half" idx="2"/>
          </p:nvPr>
        </p:nvSpPr>
        <p:spPr>
          <a:xfrm>
            <a:off x="271300" y="2348881"/>
            <a:ext cx="2500500" cy="2016224"/>
          </a:xfrm>
          <a:solidFill>
            <a:srgbClr val="FFC000"/>
          </a:solidFill>
        </p:spPr>
        <p:txBody>
          <a:bodyPr>
            <a:normAutofit fontScale="85000" lnSpcReduction="10000"/>
          </a:bodyPr>
          <a:lstStyle/>
          <a:p>
            <a:pPr marL="0" indent="0">
              <a:buNone/>
            </a:pPr>
            <a:r>
              <a:rPr lang="de-DE" dirty="0"/>
              <a:t>-&gt; Kinder aus dem Einschulungskorridor vom vergangenen Jahr</a:t>
            </a:r>
          </a:p>
          <a:p>
            <a:pPr marL="0" indent="0">
              <a:buNone/>
            </a:pPr>
            <a:r>
              <a:rPr lang="de-DE" dirty="0"/>
              <a:t>-&gt; Im Vorjahr zurückgestellte Kinder</a:t>
            </a:r>
          </a:p>
        </p:txBody>
      </p:sp>
      <p:sp>
        <p:nvSpPr>
          <p:cNvPr id="8" name="Inhaltsplatzhalter 3"/>
          <p:cNvSpPr txBox="1">
            <a:spLocks/>
          </p:cNvSpPr>
          <p:nvPr/>
        </p:nvSpPr>
        <p:spPr>
          <a:xfrm>
            <a:off x="2843808" y="2348880"/>
            <a:ext cx="2160240" cy="4248472"/>
          </a:xfrm>
          <a:prstGeom prst="rect">
            <a:avLst/>
          </a:prstGeom>
          <a:solidFill>
            <a:srgbClr val="FFC000"/>
          </a:solidFill>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buFont typeface="Arial" pitchFamily="34" charset="0"/>
              <a:buNone/>
            </a:pPr>
            <a:r>
              <a:rPr lang="de-DE" dirty="0"/>
              <a:t>Alle Kinder mit </a:t>
            </a:r>
            <a:br>
              <a:rPr lang="de-DE" dirty="0"/>
            </a:br>
            <a:r>
              <a:rPr lang="de-DE" dirty="0"/>
              <a:t>Geburtsdatum</a:t>
            </a:r>
            <a:br>
              <a:rPr lang="de-DE" dirty="0"/>
            </a:br>
            <a:r>
              <a:rPr lang="de-DE" dirty="0"/>
              <a:t>1.10.2017 bis     30.6.2018</a:t>
            </a:r>
          </a:p>
          <a:p>
            <a:pPr marL="0" indent="0">
              <a:buFont typeface="Arial" pitchFamily="34" charset="0"/>
              <a:buNone/>
            </a:pPr>
            <a:r>
              <a:rPr lang="de-DE" sz="1800" dirty="0"/>
              <a:t>Zurückstellung in Ausnahmen möglich, </a:t>
            </a:r>
            <a:br>
              <a:rPr lang="de-DE" sz="1800" dirty="0"/>
            </a:br>
            <a:r>
              <a:rPr lang="de-DE" sz="1800" dirty="0"/>
              <a:t>- </a:t>
            </a:r>
            <a:r>
              <a:rPr lang="de-DE" sz="1600" dirty="0"/>
              <a:t>auf Antrag der Erziehungsberechtigten</a:t>
            </a:r>
            <a:br>
              <a:rPr lang="de-DE" sz="1600" dirty="0"/>
            </a:br>
            <a:r>
              <a:rPr lang="de-DE" sz="1600" dirty="0"/>
              <a:t>- auf Antrag der Schulleitung</a:t>
            </a:r>
            <a:br>
              <a:rPr lang="de-DE" sz="1600" dirty="0"/>
            </a:br>
            <a:endParaRPr lang="de-DE" sz="1600" dirty="0"/>
          </a:p>
          <a:p>
            <a:pPr marL="0" indent="0">
              <a:buFont typeface="Arial" pitchFamily="34" charset="0"/>
              <a:buNone/>
            </a:pPr>
            <a:r>
              <a:rPr lang="de-DE" sz="1400" b="1" dirty="0"/>
              <a:t>Hinweis: </a:t>
            </a:r>
            <a:r>
              <a:rPr lang="de-DE" sz="1400" dirty="0"/>
              <a:t>Jedes dieser Kinder wird am Tag der Schuleinschreibung angemeldet oder (vorher schon) zurückgestellt!</a:t>
            </a:r>
          </a:p>
        </p:txBody>
      </p:sp>
      <p:cxnSp>
        <p:nvCxnSpPr>
          <p:cNvPr id="10" name="Gerade Verbindung mit Pfeil 9"/>
          <p:cNvCxnSpPr/>
          <p:nvPr/>
        </p:nvCxnSpPr>
        <p:spPr>
          <a:xfrm flipH="1">
            <a:off x="1470855" y="1928664"/>
            <a:ext cx="288032"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Gerade Verbindung mit Pfeil 10"/>
          <p:cNvCxnSpPr/>
          <p:nvPr/>
        </p:nvCxnSpPr>
        <p:spPr>
          <a:xfrm>
            <a:off x="2843808" y="1928664"/>
            <a:ext cx="432048" cy="3482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WordArt 2"/>
          <p:cNvSpPr>
            <a:spLocks noChangeArrowheads="1" noChangeShapeType="1" noTextEdit="1"/>
          </p:cNvSpPr>
          <p:nvPr/>
        </p:nvSpPr>
        <p:spPr bwMode="auto">
          <a:xfrm>
            <a:off x="395536" y="441623"/>
            <a:ext cx="4464496" cy="2381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de-DE" sz="1200" b="1" kern="10" spc="0" dirty="0">
                <a:ln>
                  <a:noFill/>
                </a:ln>
                <a:solidFill>
                  <a:srgbClr val="336699"/>
                </a:solidFill>
                <a:effectLst>
                  <a:outerShdw dist="45791" dir="2021404" algn="ctr" rotWithShape="0">
                    <a:srgbClr val="C0C0C0"/>
                  </a:outerShdw>
                </a:effectLst>
                <a:latin typeface="Segoe Script"/>
              </a:rPr>
              <a:t>GRUNDSCHULE FRAMMERSBACH</a:t>
            </a:r>
          </a:p>
        </p:txBody>
      </p:sp>
      <p:cxnSp>
        <p:nvCxnSpPr>
          <p:cNvPr id="12" name="Gerade Verbindung mit Pfeil 11"/>
          <p:cNvCxnSpPr/>
          <p:nvPr/>
        </p:nvCxnSpPr>
        <p:spPr>
          <a:xfrm>
            <a:off x="3851920" y="1634716"/>
            <a:ext cx="1296144" cy="5701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Inhaltsplatzhalter 3"/>
          <p:cNvSpPr txBox="1">
            <a:spLocks/>
          </p:cNvSpPr>
          <p:nvPr/>
        </p:nvSpPr>
        <p:spPr>
          <a:xfrm>
            <a:off x="5076056" y="2348880"/>
            <a:ext cx="3744416" cy="4248472"/>
          </a:xfrm>
          <a:prstGeom prst="rect">
            <a:avLst/>
          </a:prstGeom>
          <a:solidFill>
            <a:srgbClr val="FFC000"/>
          </a:solidFill>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9pPr>
          </a:lstStyle>
          <a:p>
            <a:pPr marL="0" indent="0">
              <a:buFont typeface="Arial" pitchFamily="34" charset="0"/>
              <a:buNone/>
            </a:pPr>
            <a:r>
              <a:rPr lang="de-DE" dirty="0">
                <a:solidFill>
                  <a:srgbClr val="FF0000"/>
                </a:solidFill>
              </a:rPr>
              <a:t>Alle Kinder mit </a:t>
            </a:r>
            <a:br>
              <a:rPr lang="de-DE" dirty="0">
                <a:solidFill>
                  <a:srgbClr val="FF0000"/>
                </a:solidFill>
              </a:rPr>
            </a:br>
            <a:r>
              <a:rPr lang="de-DE" dirty="0">
                <a:solidFill>
                  <a:srgbClr val="FF0000"/>
                </a:solidFill>
              </a:rPr>
              <a:t>Geburtsdatum</a:t>
            </a:r>
            <a:br>
              <a:rPr lang="de-DE" dirty="0">
                <a:solidFill>
                  <a:srgbClr val="FF0000"/>
                </a:solidFill>
              </a:rPr>
            </a:br>
            <a:r>
              <a:rPr lang="de-DE" dirty="0">
                <a:solidFill>
                  <a:srgbClr val="FF0000"/>
                </a:solidFill>
              </a:rPr>
              <a:t>1.07.2018 bis 30.9.2018</a:t>
            </a:r>
          </a:p>
          <a:p>
            <a:pPr>
              <a:buFont typeface="Wingdings" panose="05000000000000000000" pitchFamily="2" charset="2"/>
              <a:buChar char="Ø"/>
            </a:pPr>
            <a:r>
              <a:rPr lang="de-DE" sz="1800" dirty="0">
                <a:solidFill>
                  <a:srgbClr val="FF0000"/>
                </a:solidFill>
              </a:rPr>
              <a:t>Einschulung ist Elternwille</a:t>
            </a:r>
          </a:p>
          <a:p>
            <a:pPr>
              <a:buFont typeface="Wingdings" panose="05000000000000000000" pitchFamily="2" charset="2"/>
              <a:buChar char="Ø"/>
            </a:pPr>
            <a:r>
              <a:rPr lang="de-DE" sz="1800" dirty="0">
                <a:solidFill>
                  <a:srgbClr val="FF0000"/>
                </a:solidFill>
              </a:rPr>
              <a:t>Eltern können selbst entscheiden, ob ihr Kind eingeschult werden soll</a:t>
            </a:r>
          </a:p>
          <a:p>
            <a:pPr>
              <a:buFont typeface="Wingdings" panose="05000000000000000000" pitchFamily="2" charset="2"/>
              <a:buChar char="Ø"/>
            </a:pPr>
            <a:r>
              <a:rPr lang="de-DE" sz="1800" dirty="0">
                <a:solidFill>
                  <a:srgbClr val="FF0000"/>
                </a:solidFill>
              </a:rPr>
              <a:t>Schriftliche Mitteilung an Schule (Formular der Schule oder formlos mit Unterschrift), wenn </a:t>
            </a:r>
            <a:r>
              <a:rPr lang="de-DE" sz="1800" u="sng" dirty="0">
                <a:solidFill>
                  <a:srgbClr val="FF0000"/>
                </a:solidFill>
              </a:rPr>
              <a:t>nicht</a:t>
            </a:r>
            <a:r>
              <a:rPr lang="de-DE" sz="1800" dirty="0">
                <a:solidFill>
                  <a:srgbClr val="FF0000"/>
                </a:solidFill>
              </a:rPr>
              <a:t> eingeschult werden soll</a:t>
            </a:r>
            <a:br>
              <a:rPr lang="de-DE" sz="1600" dirty="0">
                <a:solidFill>
                  <a:srgbClr val="FF0000"/>
                </a:solidFill>
              </a:rPr>
            </a:br>
            <a:r>
              <a:rPr lang="de-DE" sz="1400" b="1" dirty="0">
                <a:solidFill>
                  <a:srgbClr val="FF0000"/>
                </a:solidFill>
              </a:rPr>
              <a:t>Hinweis: </a:t>
            </a:r>
            <a:r>
              <a:rPr lang="de-DE" sz="1400" dirty="0">
                <a:solidFill>
                  <a:srgbClr val="FF0000"/>
                </a:solidFill>
              </a:rPr>
              <a:t>Geben Sie als Eltern bis zum 1.April keine Erklärung ab, wird Ihr Kind schulpflichtig und muss offiziell angemeldet werden </a:t>
            </a:r>
            <a:br>
              <a:rPr lang="de-DE" sz="1400" dirty="0">
                <a:solidFill>
                  <a:srgbClr val="FF0000"/>
                </a:solidFill>
              </a:rPr>
            </a:br>
            <a:r>
              <a:rPr lang="de-DE" sz="1500" b="1" u="sng" dirty="0">
                <a:solidFill>
                  <a:srgbClr val="FF0000"/>
                </a:solidFill>
              </a:rPr>
              <a:t>Nicht-Einschulung ist keine Zurückstellung!!</a:t>
            </a:r>
          </a:p>
        </p:txBody>
      </p:sp>
      <p:sp>
        <p:nvSpPr>
          <p:cNvPr id="13" name="Abgerundete rechteckige Legende 12"/>
          <p:cNvSpPr/>
          <p:nvPr/>
        </p:nvSpPr>
        <p:spPr>
          <a:xfrm>
            <a:off x="6082878" y="1298848"/>
            <a:ext cx="2881610" cy="515888"/>
          </a:xfrm>
          <a:prstGeom prst="wedgeRoundRectCallout">
            <a:avLst>
              <a:gd name="adj1" fmla="val -20534"/>
              <a:gd name="adj2" fmla="val 13774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dirty="0">
                <a:solidFill>
                  <a:srgbClr val="FF0000"/>
                </a:solidFill>
              </a:rPr>
              <a:t>Einschulungskorridor</a:t>
            </a:r>
            <a:endParaRPr lang="de-DE" sz="2400" dirty="0"/>
          </a:p>
        </p:txBody>
      </p:sp>
      <p:pic>
        <p:nvPicPr>
          <p:cNvPr id="18" name="Grafik 17">
            <a:extLst>
              <a:ext uri="{FF2B5EF4-FFF2-40B4-BE49-F238E27FC236}">
                <a16:creationId xmlns:a16="http://schemas.microsoft.com/office/drawing/2014/main" id="{17CA046B-38CD-43D0-919C-AA1275E0E44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6176" y="263452"/>
            <a:ext cx="2406774" cy="737729"/>
          </a:xfrm>
          <a:prstGeom prst="rect">
            <a:avLst/>
          </a:prstGeom>
        </p:spPr>
      </p:pic>
      <p:sp>
        <p:nvSpPr>
          <p:cNvPr id="2" name="Rechteck 1">
            <a:extLst>
              <a:ext uri="{FF2B5EF4-FFF2-40B4-BE49-F238E27FC236}">
                <a16:creationId xmlns:a16="http://schemas.microsoft.com/office/drawing/2014/main" id="{9783EEDE-B869-4FBD-948F-1D49A701410B}"/>
              </a:ext>
            </a:extLst>
          </p:cNvPr>
          <p:cNvSpPr/>
          <p:nvPr/>
        </p:nvSpPr>
        <p:spPr>
          <a:xfrm rot="1499046">
            <a:off x="3602807" y="1630069"/>
            <a:ext cx="3187238" cy="369332"/>
          </a:xfrm>
          <a:prstGeom prst="rect">
            <a:avLst/>
          </a:prstGeom>
          <a:noFill/>
        </p:spPr>
        <p:txBody>
          <a:bodyPr wrap="square" lIns="91440" tIns="45720" rIns="91440" bIns="45720">
            <a:spAutoFit/>
          </a:bodyPr>
          <a:lstStyle/>
          <a:p>
            <a:pPr algn="ctr"/>
            <a:r>
              <a:rPr lang="de-DE" b="0" cap="none" spc="0" dirty="0">
                <a:ln w="0"/>
                <a:solidFill>
                  <a:schemeClr val="accent1"/>
                </a:solidFill>
                <a:effectLst>
                  <a:outerShdw blurRad="38100" dist="25400" dir="5400000" algn="ctr" rotWithShape="0">
                    <a:srgbClr val="6E747A">
                      <a:alpha val="43000"/>
                    </a:srgbClr>
                  </a:outerShdw>
                </a:effectLst>
              </a:rPr>
              <a:t>Nicht anmeldepflichtig</a:t>
            </a:r>
          </a:p>
        </p:txBody>
      </p:sp>
    </p:spTree>
    <p:extLst>
      <p:ext uri="{BB962C8B-B14F-4D97-AF65-F5344CB8AC3E}">
        <p14:creationId xmlns:p14="http://schemas.microsoft.com/office/powerpoint/2010/main" val="2679782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bg/>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53" presetClass="entr" presetSubtype="16"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2"/>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2"/>
                                        </p:tgtEl>
                                        <p:attrNameLst>
                                          <p:attrName>style.visibility</p:attrName>
                                        </p:attrNameLst>
                                      </p:cBhvr>
                                      <p:to>
                                        <p:strVal val="visible"/>
                                      </p:to>
                                    </p:set>
                                  </p:childTnLst>
                                </p:cTn>
                              </p:par>
                              <p:par>
                                <p:cTn id="28" presetID="53" presetClass="entr" presetSubtype="16" fill="hold" grpId="0" nodeType="withEffect">
                                  <p:stCondLst>
                                    <p:cond delay="0"/>
                                  </p:stCondLst>
                                  <p:childTnLst>
                                    <p:set>
                                      <p:cBhvr>
                                        <p:cTn id="29" dur="1" fill="hold">
                                          <p:stCondLst>
                                            <p:cond delay="0"/>
                                          </p:stCondLst>
                                        </p:cTn>
                                        <p:tgtEl>
                                          <p:spTgt spid="17"/>
                                        </p:tgtEl>
                                        <p:attrNameLst>
                                          <p:attrName>style.visibility</p:attrName>
                                        </p:attrNameLst>
                                      </p:cBhvr>
                                      <p:to>
                                        <p:strVal val="visible"/>
                                      </p:to>
                                    </p:set>
                                    <p:anim calcmode="lin" valueType="num">
                                      <p:cBhvr>
                                        <p:cTn id="30" dur="500" fill="hold"/>
                                        <p:tgtEl>
                                          <p:spTgt spid="17"/>
                                        </p:tgtEl>
                                        <p:attrNameLst>
                                          <p:attrName>ppt_w</p:attrName>
                                        </p:attrNameLst>
                                      </p:cBhvr>
                                      <p:tavLst>
                                        <p:tav tm="0">
                                          <p:val>
                                            <p:fltVal val="0"/>
                                          </p:val>
                                        </p:tav>
                                        <p:tav tm="100000">
                                          <p:val>
                                            <p:strVal val="#ppt_w"/>
                                          </p:val>
                                        </p:tav>
                                      </p:tavLst>
                                    </p:anim>
                                    <p:anim calcmode="lin" valueType="num">
                                      <p:cBhvr>
                                        <p:cTn id="31" dur="500" fill="hold"/>
                                        <p:tgtEl>
                                          <p:spTgt spid="17"/>
                                        </p:tgtEl>
                                        <p:attrNameLst>
                                          <p:attrName>ppt_h</p:attrName>
                                        </p:attrNameLst>
                                      </p:cBhvr>
                                      <p:tavLst>
                                        <p:tav tm="0">
                                          <p:val>
                                            <p:fltVal val="0"/>
                                          </p:val>
                                        </p:tav>
                                        <p:tav tm="100000">
                                          <p:val>
                                            <p:strVal val="#ppt_h"/>
                                          </p:val>
                                        </p:tav>
                                      </p:tavLst>
                                    </p:anim>
                                    <p:animEffect transition="in" filter="fade">
                                      <p:cBhvr>
                                        <p:cTn id="32" dur="500"/>
                                        <p:tgtEl>
                                          <p:spTgt spid="17"/>
                                        </p:tgtEl>
                                      </p:cBhvr>
                                    </p:animEffect>
                                  </p:childTnLst>
                                </p:cTn>
                              </p:par>
                              <p:par>
                                <p:cTn id="33" presetID="22" presetClass="entr" presetSubtype="4"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Effect transition="in" filter="wipe(down)">
                                      <p:cBhvr>
                                        <p:cTn id="3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P spid="8" grpId="0" animBg="1"/>
      <p:bldP spid="17" grpId="0" animBg="1"/>
      <p:bldP spid="13" grpId="0" animBg="1"/>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7544" y="1268760"/>
            <a:ext cx="8229600" cy="2088232"/>
          </a:xfrm>
          <a:solidFill>
            <a:srgbClr val="00B0F0"/>
          </a:solidFill>
        </p:spPr>
        <p:txBody>
          <a:bodyPr>
            <a:normAutofit fontScale="85000" lnSpcReduction="10000"/>
          </a:bodyPr>
          <a:lstStyle/>
          <a:p>
            <a:pPr marL="0" indent="0">
              <a:buNone/>
            </a:pPr>
            <a:r>
              <a:rPr lang="de-DE" dirty="0"/>
              <a:t>Zurückstellung </a:t>
            </a:r>
            <a:r>
              <a:rPr lang="de-DE" sz="2400" dirty="0"/>
              <a:t>(Kinder mit Geb.-Datum bis 30.06.18):</a:t>
            </a:r>
            <a:br>
              <a:rPr lang="de-DE" dirty="0"/>
            </a:br>
            <a:r>
              <a:rPr lang="de-DE" sz="2400" b="1" dirty="0"/>
              <a:t>„… wenn zu erwarten ist, dass das Kind voraussichtlich erst ein Schuljahr später mit Erfolg am Unterricht der Grundschule teilnehmen kann.“</a:t>
            </a:r>
            <a:br>
              <a:rPr lang="de-DE" sz="1900" dirty="0"/>
            </a:br>
            <a:r>
              <a:rPr lang="de-DE" sz="2100" dirty="0"/>
              <a:t>Hierbei müssen zwingend alle zur Verfügung  stehenden pädagogischen und organisatorischen Möglichkeiten vor Ort berücksichtigt werden. (In Flexiblen Grundschulen und Schulen mit Schulprofil Inklusion finden Zurückstellungen grundsätzlich nur noch in absoluten Ausnahmefällen statt.)</a:t>
            </a:r>
          </a:p>
        </p:txBody>
      </p:sp>
      <p:sp>
        <p:nvSpPr>
          <p:cNvPr id="5" name="Textfeld 4"/>
          <p:cNvSpPr txBox="1"/>
          <p:nvPr/>
        </p:nvSpPr>
        <p:spPr>
          <a:xfrm>
            <a:off x="467544" y="3933056"/>
            <a:ext cx="4176464" cy="369332"/>
          </a:xfrm>
          <a:prstGeom prst="rect">
            <a:avLst/>
          </a:prstGeom>
          <a:noFill/>
        </p:spPr>
        <p:txBody>
          <a:bodyPr wrap="square" rtlCol="0">
            <a:spAutoFit/>
          </a:bodyPr>
          <a:lstStyle/>
          <a:p>
            <a:endParaRPr lang="de-DE" dirty="0"/>
          </a:p>
        </p:txBody>
      </p:sp>
      <p:sp>
        <p:nvSpPr>
          <p:cNvPr id="6" name="Textfeld 5"/>
          <p:cNvSpPr txBox="1"/>
          <p:nvPr/>
        </p:nvSpPr>
        <p:spPr>
          <a:xfrm>
            <a:off x="160479" y="3789040"/>
            <a:ext cx="4691304" cy="1200329"/>
          </a:xfrm>
          <a:prstGeom prst="rect">
            <a:avLst/>
          </a:prstGeom>
          <a:solidFill>
            <a:schemeClr val="tx2">
              <a:lumMod val="20000"/>
              <a:lumOff val="80000"/>
            </a:schemeClr>
          </a:solidFill>
        </p:spPr>
        <p:txBody>
          <a:bodyPr wrap="square" rtlCol="0">
            <a:spAutoFit/>
          </a:bodyPr>
          <a:lstStyle/>
          <a:p>
            <a:r>
              <a:rPr lang="de-DE" dirty="0"/>
              <a:t>Erziehungsberechtigte wünschen die Zurückstellung unter Angabe wichtiger Gründe;</a:t>
            </a:r>
            <a:br>
              <a:rPr lang="de-DE" dirty="0"/>
            </a:br>
            <a:r>
              <a:rPr lang="de-DE" dirty="0"/>
              <a:t>Die Schulleitung prüft und verfügt;</a:t>
            </a:r>
            <a:br>
              <a:rPr lang="de-DE" dirty="0"/>
            </a:br>
            <a:r>
              <a:rPr lang="de-DE" dirty="0"/>
              <a:t>-&gt; Nachweis durch ärztliches Gutachten</a:t>
            </a:r>
          </a:p>
        </p:txBody>
      </p:sp>
      <p:sp>
        <p:nvSpPr>
          <p:cNvPr id="7" name="Textfeld 6"/>
          <p:cNvSpPr txBox="1"/>
          <p:nvPr/>
        </p:nvSpPr>
        <p:spPr>
          <a:xfrm>
            <a:off x="4986325" y="3789040"/>
            <a:ext cx="3896749" cy="1200329"/>
          </a:xfrm>
          <a:prstGeom prst="rect">
            <a:avLst/>
          </a:prstGeom>
          <a:solidFill>
            <a:schemeClr val="tx2">
              <a:lumMod val="20000"/>
              <a:lumOff val="80000"/>
            </a:schemeClr>
          </a:solidFill>
        </p:spPr>
        <p:txBody>
          <a:bodyPr wrap="square" rtlCol="0">
            <a:spAutoFit/>
          </a:bodyPr>
          <a:lstStyle/>
          <a:p>
            <a:r>
              <a:rPr lang="de-DE" dirty="0"/>
              <a:t>Lehrkraft oder Schulleitung beantragen die Zurückstellung und beraten die Erziehungsberechtigten;</a:t>
            </a:r>
            <a:br>
              <a:rPr lang="de-DE" dirty="0"/>
            </a:br>
            <a:r>
              <a:rPr lang="de-DE" dirty="0"/>
              <a:t>ggf. Einbeziehung eines Schularztes</a:t>
            </a:r>
          </a:p>
        </p:txBody>
      </p:sp>
      <p:cxnSp>
        <p:nvCxnSpPr>
          <p:cNvPr id="9" name="Gerade Verbindung mit Pfeil 8"/>
          <p:cNvCxnSpPr/>
          <p:nvPr/>
        </p:nvCxnSpPr>
        <p:spPr>
          <a:xfrm flipH="1">
            <a:off x="3347864" y="3356992"/>
            <a:ext cx="504056"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Gerade Verbindung mit Pfeil 10"/>
          <p:cNvCxnSpPr/>
          <p:nvPr/>
        </p:nvCxnSpPr>
        <p:spPr>
          <a:xfrm>
            <a:off x="5220072" y="3356992"/>
            <a:ext cx="504056"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feld 14"/>
          <p:cNvSpPr txBox="1"/>
          <p:nvPr/>
        </p:nvSpPr>
        <p:spPr>
          <a:xfrm>
            <a:off x="424412" y="5362533"/>
            <a:ext cx="8352928" cy="646331"/>
          </a:xfrm>
          <a:prstGeom prst="rect">
            <a:avLst/>
          </a:prstGeom>
          <a:solidFill>
            <a:srgbClr val="FFFF00"/>
          </a:solidFill>
        </p:spPr>
        <p:txBody>
          <a:bodyPr wrap="square" rtlCol="0">
            <a:spAutoFit/>
          </a:bodyPr>
          <a:lstStyle/>
          <a:p>
            <a:pPr algn="ctr"/>
            <a:r>
              <a:rPr lang="de-DE" dirty="0"/>
              <a:t>Die Zurückstellung kann erfolgen noch bis </a:t>
            </a:r>
            <a:r>
              <a:rPr lang="de-DE" u="sng" dirty="0"/>
              <a:t>zum 30. November nach Schuljahresbeginn </a:t>
            </a:r>
            <a:r>
              <a:rPr lang="de-DE" dirty="0"/>
              <a:t>durch Entscheidung der Schulleitung.</a:t>
            </a:r>
          </a:p>
        </p:txBody>
      </p:sp>
      <p:sp>
        <p:nvSpPr>
          <p:cNvPr id="17" name="WordArt 2"/>
          <p:cNvSpPr>
            <a:spLocks noChangeArrowheads="1" noChangeShapeType="1" noTextEdit="1"/>
          </p:cNvSpPr>
          <p:nvPr/>
        </p:nvSpPr>
        <p:spPr bwMode="auto">
          <a:xfrm>
            <a:off x="395536" y="441623"/>
            <a:ext cx="4464496" cy="2381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de-DE" sz="1200" b="1" kern="10" spc="0" dirty="0">
                <a:ln>
                  <a:noFill/>
                </a:ln>
                <a:solidFill>
                  <a:srgbClr val="336699"/>
                </a:solidFill>
                <a:effectLst>
                  <a:outerShdw dist="45791" dir="2021404" algn="ctr" rotWithShape="0">
                    <a:srgbClr val="C0C0C0"/>
                  </a:outerShdw>
                </a:effectLst>
                <a:latin typeface="Segoe Script"/>
              </a:rPr>
              <a:t>GRUNDSCHULE FRAMMERSBACH</a:t>
            </a:r>
          </a:p>
        </p:txBody>
      </p:sp>
      <p:pic>
        <p:nvPicPr>
          <p:cNvPr id="12" name="Grafik 11">
            <a:extLst>
              <a:ext uri="{FF2B5EF4-FFF2-40B4-BE49-F238E27FC236}">
                <a16:creationId xmlns:a16="http://schemas.microsoft.com/office/drawing/2014/main" id="{831A4C8C-6391-4199-AF45-9EBBDF9B97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6176" y="263452"/>
            <a:ext cx="2406774" cy="737729"/>
          </a:xfrm>
          <a:prstGeom prst="rect">
            <a:avLst/>
          </a:prstGeom>
        </p:spPr>
      </p:pic>
    </p:spTree>
    <p:extLst>
      <p:ext uri="{BB962C8B-B14F-4D97-AF65-F5344CB8AC3E}">
        <p14:creationId xmlns:p14="http://schemas.microsoft.com/office/powerpoint/2010/main" val="4022223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53" presetClass="entr" presetSubtype="16"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anim calcmode="lin" valueType="num">
                                      <p:cBhvr>
                                        <p:cTn id="9" dur="500" fill="hold"/>
                                        <p:tgtEl>
                                          <p:spTgt spid="6"/>
                                        </p:tgtEl>
                                        <p:attrNameLst>
                                          <p:attrName>ppt_w</p:attrName>
                                        </p:attrNameLst>
                                      </p:cBhvr>
                                      <p:tavLst>
                                        <p:tav tm="0">
                                          <p:val>
                                            <p:fltVal val="0"/>
                                          </p:val>
                                        </p:tav>
                                        <p:tav tm="100000">
                                          <p:val>
                                            <p:strVal val="#ppt_w"/>
                                          </p:val>
                                        </p:tav>
                                      </p:tavLst>
                                    </p:anim>
                                    <p:anim calcmode="lin" valueType="num">
                                      <p:cBhvr>
                                        <p:cTn id="10" dur="500" fill="hold"/>
                                        <p:tgtEl>
                                          <p:spTgt spid="6"/>
                                        </p:tgtEl>
                                        <p:attrNameLst>
                                          <p:attrName>ppt_h</p:attrName>
                                        </p:attrNameLst>
                                      </p:cBhvr>
                                      <p:tavLst>
                                        <p:tav tm="0">
                                          <p:val>
                                            <p:fltVal val="0"/>
                                          </p:val>
                                        </p:tav>
                                        <p:tav tm="100000">
                                          <p:val>
                                            <p:strVal val="#ppt_h"/>
                                          </p:val>
                                        </p:tav>
                                      </p:tavLst>
                                    </p:anim>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11"/>
                                        </p:tgtEl>
                                        <p:attrNameLst>
                                          <p:attrName>style.visibility</p:attrName>
                                        </p:attrNameLst>
                                      </p:cBhvr>
                                      <p:to>
                                        <p:strVal val="visible"/>
                                      </p:to>
                                    </p:set>
                                  </p:childTnLst>
                                </p:cTn>
                              </p:par>
                              <p:par>
                                <p:cTn id="16" presetID="53" presetClass="entr" presetSubtype="16"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Effect transition="in" filter="fad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1000"/>
                                        <p:tgtEl>
                                          <p:spTgt spid="15"/>
                                        </p:tgtEl>
                                      </p:cBhvr>
                                    </p:animEffect>
                                    <p:anim calcmode="lin" valueType="num">
                                      <p:cBhvr>
                                        <p:cTn id="26" dur="1000" fill="hold"/>
                                        <p:tgtEl>
                                          <p:spTgt spid="15"/>
                                        </p:tgtEl>
                                        <p:attrNameLst>
                                          <p:attrName>ppt_x</p:attrName>
                                        </p:attrNameLst>
                                      </p:cBhvr>
                                      <p:tavLst>
                                        <p:tav tm="0">
                                          <p:val>
                                            <p:strVal val="#ppt_x"/>
                                          </p:val>
                                        </p:tav>
                                        <p:tav tm="100000">
                                          <p:val>
                                            <p:strVal val="#ppt_x"/>
                                          </p:val>
                                        </p:tav>
                                      </p:tavLst>
                                    </p:anim>
                                    <p:anim calcmode="lin" valueType="num">
                                      <p:cBhvr>
                                        <p:cTn id="2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nhaltsplatzhalter 4"/>
          <p:cNvSpPr>
            <a:spLocks noGrp="1"/>
          </p:cNvSpPr>
          <p:nvPr>
            <p:ph idx="1"/>
          </p:nvPr>
        </p:nvSpPr>
        <p:spPr>
          <a:xfrm>
            <a:off x="457200" y="1124744"/>
            <a:ext cx="4690864" cy="3888431"/>
          </a:xfrm>
        </p:spPr>
        <p:txBody>
          <a:bodyPr>
            <a:normAutofit fontScale="62500" lnSpcReduction="20000"/>
          </a:bodyPr>
          <a:lstStyle/>
          <a:p>
            <a:pPr marL="0" indent="0">
              <a:buNone/>
            </a:pPr>
            <a:br>
              <a:rPr lang="de-DE" sz="4000" dirty="0"/>
            </a:br>
            <a:r>
              <a:rPr lang="de-DE" sz="4000" dirty="0"/>
              <a:t>Wann und wie muss ich oder kann ich mein Kind an der Schule anmelden???</a:t>
            </a:r>
          </a:p>
          <a:p>
            <a:pPr>
              <a:buFont typeface="Wingdings" panose="05000000000000000000" pitchFamily="2" charset="2"/>
              <a:buChar char="Ø"/>
            </a:pPr>
            <a:endParaRPr lang="de-DE" sz="2800" dirty="0"/>
          </a:p>
          <a:p>
            <a:pPr>
              <a:buFont typeface="Wingdings" panose="05000000000000000000" pitchFamily="2" charset="2"/>
              <a:buChar char="Ø"/>
            </a:pPr>
            <a:r>
              <a:rPr lang="de-DE" sz="3400" dirty="0"/>
              <a:t>Tag der Schuleinschreibung </a:t>
            </a:r>
            <a:br>
              <a:rPr lang="de-DE" sz="3400" dirty="0"/>
            </a:br>
            <a:r>
              <a:rPr lang="de-DE" sz="3400" dirty="0"/>
              <a:t>am </a:t>
            </a:r>
            <a:r>
              <a:rPr lang="de-DE" b="1" u="sng" dirty="0"/>
              <a:t>Mittwoch, 6.März 2024, 14.00 Uhr</a:t>
            </a:r>
            <a:br>
              <a:rPr lang="de-DE" sz="2800" b="1" u="sng" dirty="0"/>
            </a:br>
            <a:endParaRPr lang="de-DE" sz="2800" b="1" u="sng" dirty="0"/>
          </a:p>
          <a:p>
            <a:pPr>
              <a:buFont typeface="Wingdings" panose="05000000000000000000" pitchFamily="2" charset="2"/>
              <a:buChar char="Ø"/>
            </a:pPr>
            <a:r>
              <a:rPr lang="de-DE" sz="2800" dirty="0"/>
              <a:t>Anmeldung für die Offene Ganztagsschule mit Formular </a:t>
            </a:r>
            <a:br>
              <a:rPr lang="de-DE" sz="2800" dirty="0"/>
            </a:br>
            <a:r>
              <a:rPr lang="de-DE" sz="2800" dirty="0"/>
              <a:t>(auf der Homepage) </a:t>
            </a:r>
            <a:br>
              <a:rPr lang="de-DE" sz="2800" dirty="0"/>
            </a:br>
            <a:r>
              <a:rPr lang="de-DE" sz="2800" dirty="0"/>
              <a:t>bis spätestens 1.Juni 2024</a:t>
            </a:r>
            <a:br>
              <a:rPr lang="de-DE" sz="2800" dirty="0"/>
            </a:br>
            <a:endParaRPr lang="de-DE" sz="2800" dirty="0"/>
          </a:p>
        </p:txBody>
      </p:sp>
      <p:sp>
        <p:nvSpPr>
          <p:cNvPr id="3" name="WordArt 2"/>
          <p:cNvSpPr>
            <a:spLocks noChangeArrowheads="1" noChangeShapeType="1" noTextEdit="1"/>
          </p:cNvSpPr>
          <p:nvPr/>
        </p:nvSpPr>
        <p:spPr bwMode="auto">
          <a:xfrm>
            <a:off x="395536" y="441623"/>
            <a:ext cx="4464496" cy="2381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de-DE" sz="1200" b="1" kern="10" spc="0" dirty="0">
                <a:ln>
                  <a:noFill/>
                </a:ln>
                <a:solidFill>
                  <a:srgbClr val="336699"/>
                </a:solidFill>
                <a:effectLst>
                  <a:outerShdw dist="45791" dir="2021404" algn="ctr" rotWithShape="0">
                    <a:srgbClr val="C0C0C0"/>
                  </a:outerShdw>
                </a:effectLst>
                <a:latin typeface="Segoe Script"/>
              </a:rPr>
              <a:t>GRUNDSCHULE FRAMMERSBACH</a:t>
            </a:r>
          </a:p>
        </p:txBody>
      </p:sp>
      <p:pic>
        <p:nvPicPr>
          <p:cNvPr id="6" name="Grafik 5">
            <a:extLst>
              <a:ext uri="{FF2B5EF4-FFF2-40B4-BE49-F238E27FC236}">
                <a16:creationId xmlns:a16="http://schemas.microsoft.com/office/drawing/2014/main" id="{5A591B66-4D0E-4AC4-A5C4-465E272A6D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6176" y="263452"/>
            <a:ext cx="2406774" cy="737729"/>
          </a:xfrm>
          <a:prstGeom prst="rect">
            <a:avLst/>
          </a:prstGeom>
        </p:spPr>
      </p:pic>
      <p:sp>
        <p:nvSpPr>
          <p:cNvPr id="4" name="Textfeld 3">
            <a:extLst>
              <a:ext uri="{FF2B5EF4-FFF2-40B4-BE49-F238E27FC236}">
                <a16:creationId xmlns:a16="http://schemas.microsoft.com/office/drawing/2014/main" id="{3CF9A6CE-782A-464E-A249-1D8B595D464F}"/>
              </a:ext>
            </a:extLst>
          </p:cNvPr>
          <p:cNvSpPr txBox="1"/>
          <p:nvPr/>
        </p:nvSpPr>
        <p:spPr>
          <a:xfrm>
            <a:off x="5374432" y="1124745"/>
            <a:ext cx="3312368" cy="4862870"/>
          </a:xfrm>
          <a:prstGeom prst="rect">
            <a:avLst/>
          </a:prstGeom>
          <a:noFill/>
        </p:spPr>
        <p:txBody>
          <a:bodyPr wrap="square" rtlCol="0">
            <a:spAutoFit/>
          </a:bodyPr>
          <a:lstStyle/>
          <a:p>
            <a:r>
              <a:rPr lang="de-DE" b="1" u="sng" dirty="0"/>
              <a:t>Für die Schuleinschreibung sind folgende Unterlagen zur Schule mitzubringen:</a:t>
            </a:r>
            <a:endParaRPr lang="de-DE" dirty="0"/>
          </a:p>
          <a:p>
            <a:pPr lvl="0"/>
            <a:r>
              <a:rPr lang="de-DE" sz="1600" dirty="0"/>
              <a:t>- Geburtsurkunde oder Stammbuch (Kopie)</a:t>
            </a:r>
          </a:p>
          <a:p>
            <a:pPr lvl="0"/>
            <a:r>
              <a:rPr lang="de-DE" sz="1600" dirty="0"/>
              <a:t>- Untersuchungsbescheid über ärztliche Einschulungsuntersuchung (Original)</a:t>
            </a:r>
          </a:p>
          <a:p>
            <a:pPr lvl="0"/>
            <a:r>
              <a:rPr lang="de-DE" sz="1600" dirty="0"/>
              <a:t>- eventuell Sorgerechtsbeschluss, wenn er ergangen ist (Kopie)</a:t>
            </a:r>
          </a:p>
          <a:p>
            <a:pPr lvl="0"/>
            <a:r>
              <a:rPr lang="de-DE" sz="1600" dirty="0"/>
              <a:t>- eventuell ärztl. Attest/Empfehlung für eine Zurückstellung</a:t>
            </a:r>
          </a:p>
          <a:p>
            <a:pPr lvl="0"/>
            <a:r>
              <a:rPr lang="de-DE" sz="1600" dirty="0"/>
              <a:t>- Nachweis der Masernimpfung (Kopie des Impfasses mit Namen des Kindes) oder eine Bescheinigung des Kinderarztes, dass diese Impfung durchgeführt wurde.</a:t>
            </a:r>
          </a:p>
          <a:p>
            <a:r>
              <a:rPr lang="de-DE" sz="1600" dirty="0"/>
              <a:t>- Fragebogen zur Schulanmeldung (bitte ergänzen und unterschreiben)</a:t>
            </a:r>
          </a:p>
        </p:txBody>
      </p:sp>
    </p:spTree>
    <p:extLst>
      <p:ext uri="{BB962C8B-B14F-4D97-AF65-F5344CB8AC3E}">
        <p14:creationId xmlns:p14="http://schemas.microsoft.com/office/powerpoint/2010/main" val="1688967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65854" y="1916833"/>
            <a:ext cx="8229600" cy="1512167"/>
          </a:xfrm>
          <a:solidFill>
            <a:schemeClr val="tx2">
              <a:lumMod val="20000"/>
              <a:lumOff val="80000"/>
            </a:schemeClr>
          </a:solidFill>
        </p:spPr>
        <p:txBody>
          <a:bodyPr>
            <a:normAutofit/>
          </a:bodyPr>
          <a:lstStyle/>
          <a:p>
            <a:pPr marL="0" indent="0">
              <a:buNone/>
            </a:pPr>
            <a:r>
              <a:rPr lang="de-DE" sz="2200" dirty="0"/>
              <a:t>- Anmeldung erfolgt grundsätzlich an der zuständigen Sprengelschule.</a:t>
            </a:r>
            <a:br>
              <a:rPr lang="de-DE" sz="2200" dirty="0"/>
            </a:br>
            <a:br>
              <a:rPr lang="de-DE" sz="2400" dirty="0"/>
            </a:br>
            <a:r>
              <a:rPr lang="de-DE" sz="2000" dirty="0"/>
              <a:t>Eine Beschulung Ihres Kindes an einer anderen Schule kann danach durch einen Gastschulantrag gestellt werden. Dafür sind triftige Gründe notwendig!</a:t>
            </a:r>
          </a:p>
        </p:txBody>
      </p:sp>
      <p:sp>
        <p:nvSpPr>
          <p:cNvPr id="4" name="Textfeld 3"/>
          <p:cNvSpPr txBox="1"/>
          <p:nvPr/>
        </p:nvSpPr>
        <p:spPr>
          <a:xfrm>
            <a:off x="465854" y="3501008"/>
            <a:ext cx="8208912" cy="2123658"/>
          </a:xfrm>
          <a:prstGeom prst="rect">
            <a:avLst/>
          </a:prstGeom>
          <a:solidFill>
            <a:schemeClr val="tx2">
              <a:lumMod val="20000"/>
              <a:lumOff val="80000"/>
            </a:schemeClr>
          </a:solidFill>
        </p:spPr>
        <p:txBody>
          <a:bodyPr wrap="square" rtlCol="0">
            <a:spAutoFit/>
          </a:bodyPr>
          <a:lstStyle/>
          <a:p>
            <a:pPr lvl="0">
              <a:spcBef>
                <a:spcPct val="20000"/>
              </a:spcBef>
            </a:pPr>
            <a:r>
              <a:rPr lang="de-DE" sz="2200" dirty="0">
                <a:solidFill>
                  <a:prstClr val="black"/>
                </a:solidFill>
              </a:rPr>
              <a:t>- Grundsätzlich können alle Kinder – auch Kinder mit sonderpädagogischem Förderbedarf – an der Grundschule angemeldet werden.</a:t>
            </a:r>
            <a:br>
              <a:rPr lang="de-DE" sz="2200" dirty="0">
                <a:solidFill>
                  <a:prstClr val="black"/>
                </a:solidFill>
              </a:rPr>
            </a:br>
            <a:r>
              <a:rPr lang="de-DE" sz="2200" dirty="0">
                <a:solidFill>
                  <a:srgbClr val="FF0000"/>
                </a:solidFill>
              </a:rPr>
              <a:t>Umgekehrt können Eltern ein Kind mit sonderpädagogischem Förderbedarf auch direkt an der Förderschule anmelden!</a:t>
            </a:r>
            <a:br>
              <a:rPr lang="de-DE" sz="2200" dirty="0">
                <a:solidFill>
                  <a:srgbClr val="FF0000"/>
                </a:solidFill>
              </a:rPr>
            </a:br>
            <a:r>
              <a:rPr lang="de-DE" dirty="0"/>
              <a:t>(In diesem Fall bitte an unserer Grundschule Bescheid geben)</a:t>
            </a:r>
          </a:p>
        </p:txBody>
      </p:sp>
      <p:sp>
        <p:nvSpPr>
          <p:cNvPr id="5" name="Textfeld 4"/>
          <p:cNvSpPr txBox="1"/>
          <p:nvPr/>
        </p:nvSpPr>
        <p:spPr>
          <a:xfrm>
            <a:off x="465854" y="1196752"/>
            <a:ext cx="5617024" cy="584775"/>
          </a:xfrm>
          <a:prstGeom prst="rect">
            <a:avLst/>
          </a:prstGeom>
          <a:solidFill>
            <a:schemeClr val="accent1"/>
          </a:solidFill>
        </p:spPr>
        <p:txBody>
          <a:bodyPr wrap="square" rtlCol="0">
            <a:spAutoFit/>
          </a:bodyPr>
          <a:lstStyle/>
          <a:p>
            <a:r>
              <a:rPr lang="de-DE" sz="3200" dirty="0">
                <a:solidFill>
                  <a:prstClr val="black"/>
                </a:solidFill>
              </a:rPr>
              <a:t>Weitere wichtige Informationen:</a:t>
            </a:r>
            <a:endParaRPr lang="de-DE" dirty="0"/>
          </a:p>
        </p:txBody>
      </p:sp>
      <p:sp>
        <p:nvSpPr>
          <p:cNvPr id="10" name="WordArt 2"/>
          <p:cNvSpPr>
            <a:spLocks noChangeArrowheads="1" noChangeShapeType="1" noTextEdit="1"/>
          </p:cNvSpPr>
          <p:nvPr/>
        </p:nvSpPr>
        <p:spPr bwMode="auto">
          <a:xfrm>
            <a:off x="395536" y="441623"/>
            <a:ext cx="4464496" cy="2381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de-DE" sz="1200" b="1" kern="10" spc="0" dirty="0">
                <a:ln>
                  <a:noFill/>
                </a:ln>
                <a:solidFill>
                  <a:srgbClr val="336699"/>
                </a:solidFill>
                <a:effectLst>
                  <a:outerShdw dist="45791" dir="2021404" algn="ctr" rotWithShape="0">
                    <a:srgbClr val="C0C0C0"/>
                  </a:outerShdw>
                </a:effectLst>
                <a:latin typeface="Segoe Script"/>
              </a:rPr>
              <a:t>GRUNDSCHULE FRAMMERSBACH</a:t>
            </a:r>
          </a:p>
        </p:txBody>
      </p:sp>
      <p:pic>
        <p:nvPicPr>
          <p:cNvPr id="8" name="Grafik 7">
            <a:extLst>
              <a:ext uri="{FF2B5EF4-FFF2-40B4-BE49-F238E27FC236}">
                <a16:creationId xmlns:a16="http://schemas.microsoft.com/office/drawing/2014/main" id="{C6F94548-042F-4990-814D-D492F68DB6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6176" y="263452"/>
            <a:ext cx="2406774" cy="737729"/>
          </a:xfrm>
          <a:prstGeom prst="rect">
            <a:avLst/>
          </a:prstGeom>
        </p:spPr>
      </p:pic>
    </p:spTree>
    <p:extLst>
      <p:ext uri="{BB962C8B-B14F-4D97-AF65-F5344CB8AC3E}">
        <p14:creationId xmlns:p14="http://schemas.microsoft.com/office/powerpoint/2010/main" val="784978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1556792"/>
            <a:ext cx="6696744" cy="48949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5897" y="1497620"/>
            <a:ext cx="5358092" cy="50424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WordArt 2"/>
          <p:cNvSpPr>
            <a:spLocks noChangeArrowheads="1" noChangeShapeType="1" noTextEdit="1"/>
          </p:cNvSpPr>
          <p:nvPr/>
        </p:nvSpPr>
        <p:spPr bwMode="auto">
          <a:xfrm>
            <a:off x="395536" y="441623"/>
            <a:ext cx="4464496" cy="2381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de-DE" sz="1200" b="1" kern="10" spc="0" dirty="0">
                <a:ln>
                  <a:noFill/>
                </a:ln>
                <a:solidFill>
                  <a:srgbClr val="336699"/>
                </a:solidFill>
                <a:effectLst>
                  <a:outerShdw dist="45791" dir="2021404" algn="ctr" rotWithShape="0">
                    <a:srgbClr val="C0C0C0"/>
                  </a:outerShdw>
                </a:effectLst>
                <a:latin typeface="Segoe Script"/>
              </a:rPr>
              <a:t>GRUNDSCHULE FRAMMERSBACH</a:t>
            </a:r>
          </a:p>
        </p:txBody>
      </p:sp>
      <p:sp>
        <p:nvSpPr>
          <p:cNvPr id="5" name="Textfeld 4"/>
          <p:cNvSpPr txBox="1"/>
          <p:nvPr/>
        </p:nvSpPr>
        <p:spPr>
          <a:xfrm>
            <a:off x="258328" y="1084094"/>
            <a:ext cx="5897848" cy="369332"/>
          </a:xfrm>
          <a:prstGeom prst="rect">
            <a:avLst/>
          </a:prstGeom>
          <a:noFill/>
        </p:spPr>
        <p:txBody>
          <a:bodyPr wrap="square" rtlCol="0">
            <a:spAutoFit/>
          </a:bodyPr>
          <a:lstStyle/>
          <a:p>
            <a:r>
              <a:rPr lang="de-DE" b="1" dirty="0"/>
              <a:t>www.km.bayern.de/schueler/schularten/grundschule.html</a:t>
            </a:r>
          </a:p>
        </p:txBody>
      </p:sp>
      <p:pic>
        <p:nvPicPr>
          <p:cNvPr id="10" name="Grafik 9">
            <a:extLst>
              <a:ext uri="{FF2B5EF4-FFF2-40B4-BE49-F238E27FC236}">
                <a16:creationId xmlns:a16="http://schemas.microsoft.com/office/drawing/2014/main" id="{C45A904F-0DA4-4F08-A6C8-BECC5D8C290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6176" y="263452"/>
            <a:ext cx="2406774" cy="737729"/>
          </a:xfrm>
          <a:prstGeom prst="rect">
            <a:avLst/>
          </a:prstGeom>
        </p:spPr>
      </p:pic>
    </p:spTree>
    <p:extLst>
      <p:ext uri="{BB962C8B-B14F-4D97-AF65-F5344CB8AC3E}">
        <p14:creationId xmlns:p14="http://schemas.microsoft.com/office/powerpoint/2010/main" val="3001384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p:cTn id="7" dur="3000" fill="hold"/>
                                        <p:tgtEl>
                                          <p:spTgt spid="2051"/>
                                        </p:tgtEl>
                                        <p:attrNameLst>
                                          <p:attrName>ppt_w</p:attrName>
                                        </p:attrNameLst>
                                      </p:cBhvr>
                                      <p:tavLst>
                                        <p:tav tm="0">
                                          <p:val>
                                            <p:fltVal val="0"/>
                                          </p:val>
                                        </p:tav>
                                        <p:tav tm="100000">
                                          <p:val>
                                            <p:strVal val="#ppt_w"/>
                                          </p:val>
                                        </p:tav>
                                      </p:tavLst>
                                    </p:anim>
                                    <p:anim calcmode="lin" valueType="num">
                                      <p:cBhvr>
                                        <p:cTn id="8" dur="3000" fill="hold"/>
                                        <p:tgtEl>
                                          <p:spTgt spid="2051"/>
                                        </p:tgtEl>
                                        <p:attrNameLst>
                                          <p:attrName>ppt_h</p:attrName>
                                        </p:attrNameLst>
                                      </p:cBhvr>
                                      <p:tavLst>
                                        <p:tav tm="0">
                                          <p:val>
                                            <p:fltVal val="0"/>
                                          </p:val>
                                        </p:tav>
                                        <p:tav tm="100000">
                                          <p:val>
                                            <p:strVal val="#ppt_h"/>
                                          </p:val>
                                        </p:tav>
                                      </p:tavLst>
                                    </p:anim>
                                    <p:animEffect transition="in" filter="fade">
                                      <p:cBhvr>
                                        <p:cTn id="9" dur="30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Grafik 7">
            <a:extLst>
              <a:ext uri="{FF2B5EF4-FFF2-40B4-BE49-F238E27FC236}">
                <a16:creationId xmlns:a16="http://schemas.microsoft.com/office/drawing/2014/main" id="{2163D6C5-75F8-4607-8CF0-98D38CB64817}"/>
              </a:ext>
            </a:extLst>
          </p:cNvPr>
          <p:cNvPicPr>
            <a:picLocks noChangeAspect="1"/>
          </p:cNvPicPr>
          <p:nvPr/>
        </p:nvPicPr>
        <p:blipFill>
          <a:blip r:embed="rId2"/>
          <a:stretch>
            <a:fillRect/>
          </a:stretch>
        </p:blipFill>
        <p:spPr>
          <a:xfrm>
            <a:off x="312577" y="1556792"/>
            <a:ext cx="8518845" cy="4392487"/>
          </a:xfrm>
          <a:prstGeom prst="rect">
            <a:avLst/>
          </a:prstGeom>
        </p:spPr>
      </p:pic>
      <p:sp>
        <p:nvSpPr>
          <p:cNvPr id="6" name="WordArt 2"/>
          <p:cNvSpPr>
            <a:spLocks noChangeArrowheads="1" noChangeShapeType="1" noTextEdit="1"/>
          </p:cNvSpPr>
          <p:nvPr/>
        </p:nvSpPr>
        <p:spPr bwMode="auto">
          <a:xfrm>
            <a:off x="395536" y="441623"/>
            <a:ext cx="4464496" cy="2381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de-DE" sz="1200" b="1" kern="10" spc="0" dirty="0">
                <a:ln>
                  <a:noFill/>
                </a:ln>
                <a:solidFill>
                  <a:srgbClr val="336699"/>
                </a:solidFill>
                <a:effectLst>
                  <a:outerShdw dist="45791" dir="2021404" algn="ctr" rotWithShape="0">
                    <a:srgbClr val="C0C0C0"/>
                  </a:outerShdw>
                </a:effectLst>
                <a:latin typeface="Segoe Script"/>
              </a:rPr>
              <a:t>GRUNDSCHULE FRAMMERSBACH</a:t>
            </a:r>
          </a:p>
        </p:txBody>
      </p:sp>
      <p:sp>
        <p:nvSpPr>
          <p:cNvPr id="3" name="Pfeil nach rechts 2"/>
          <p:cNvSpPr/>
          <p:nvPr/>
        </p:nvSpPr>
        <p:spPr>
          <a:xfrm rot="17964530">
            <a:off x="5378811" y="2766554"/>
            <a:ext cx="1040438" cy="476358"/>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Textfeld 3"/>
          <p:cNvSpPr txBox="1"/>
          <p:nvPr/>
        </p:nvSpPr>
        <p:spPr>
          <a:xfrm>
            <a:off x="5367859" y="3343771"/>
            <a:ext cx="3736873" cy="646331"/>
          </a:xfrm>
          <a:prstGeom prst="rect">
            <a:avLst/>
          </a:prstGeom>
          <a:solidFill>
            <a:srgbClr val="FFFF00"/>
          </a:solidFill>
        </p:spPr>
        <p:txBody>
          <a:bodyPr wrap="square" rtlCol="0">
            <a:spAutoFit/>
          </a:bodyPr>
          <a:lstStyle/>
          <a:p>
            <a:pPr algn="ctr"/>
            <a:r>
              <a:rPr lang="de-DE" dirty="0">
                <a:hlinkClick r:id="rId3"/>
              </a:rPr>
              <a:t>www.schule-frammersbach.org</a:t>
            </a:r>
            <a:br>
              <a:rPr lang="de-DE" dirty="0"/>
            </a:br>
            <a:r>
              <a:rPr lang="de-DE" dirty="0"/>
              <a:t>Eltern -&gt; Einschulung</a:t>
            </a:r>
          </a:p>
        </p:txBody>
      </p:sp>
      <p:pic>
        <p:nvPicPr>
          <p:cNvPr id="10" name="Grafik 9">
            <a:extLst>
              <a:ext uri="{FF2B5EF4-FFF2-40B4-BE49-F238E27FC236}">
                <a16:creationId xmlns:a16="http://schemas.microsoft.com/office/drawing/2014/main" id="{74AE61EC-18DB-4E85-97E9-9A9BA2C051C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6176" y="263452"/>
            <a:ext cx="2406774" cy="737729"/>
          </a:xfrm>
          <a:prstGeom prst="rect">
            <a:avLst/>
          </a:prstGeom>
        </p:spPr>
      </p:pic>
    </p:spTree>
    <p:extLst>
      <p:ext uri="{BB962C8B-B14F-4D97-AF65-F5344CB8AC3E}">
        <p14:creationId xmlns:p14="http://schemas.microsoft.com/office/powerpoint/2010/main" val="2011176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ito.vspu.net/ENK/2011-2012/kompleks_new_magistru/rob_styd/13_14/Boyko_M/images/image_preview.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4798" y="1412776"/>
            <a:ext cx="5167442" cy="4689455"/>
          </a:xfrm>
          <a:prstGeom prst="rect">
            <a:avLst/>
          </a:prstGeom>
          <a:noFill/>
          <a:extLst>
            <a:ext uri="{909E8E84-426E-40DD-AFC4-6F175D3DCCD1}">
              <a14:hiddenFill xmlns:a14="http://schemas.microsoft.com/office/drawing/2010/main">
                <a:solidFill>
                  <a:srgbClr val="FFFFFF"/>
                </a:solidFill>
              </a14:hiddenFill>
            </a:ext>
          </a:extLst>
        </p:spPr>
      </p:pic>
      <p:sp>
        <p:nvSpPr>
          <p:cNvPr id="6" name="WordArt 2"/>
          <p:cNvSpPr>
            <a:spLocks noChangeArrowheads="1" noChangeShapeType="1" noTextEdit="1"/>
          </p:cNvSpPr>
          <p:nvPr/>
        </p:nvSpPr>
        <p:spPr bwMode="auto">
          <a:xfrm>
            <a:off x="395536" y="441623"/>
            <a:ext cx="4464496" cy="238125"/>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rtl="0">
              <a:buNone/>
            </a:pPr>
            <a:r>
              <a:rPr lang="de-DE" sz="1200" b="1" kern="10" spc="0" dirty="0">
                <a:ln>
                  <a:noFill/>
                </a:ln>
                <a:solidFill>
                  <a:srgbClr val="336699"/>
                </a:solidFill>
                <a:effectLst>
                  <a:outerShdw dist="45791" dir="2021404" algn="ctr" rotWithShape="0">
                    <a:srgbClr val="C0C0C0"/>
                  </a:outerShdw>
                </a:effectLst>
                <a:latin typeface="Segoe Script"/>
              </a:rPr>
              <a:t>GRUNDSCHULE FRAMMERSBACH</a:t>
            </a:r>
          </a:p>
        </p:txBody>
      </p:sp>
      <p:pic>
        <p:nvPicPr>
          <p:cNvPr id="1026" name="Picture 2" descr="Bildergebnis für Bild Fragezeich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7623" y="1916832"/>
            <a:ext cx="1584175" cy="2755384"/>
          </a:xfrm>
          <a:prstGeom prst="rect">
            <a:avLst/>
          </a:prstGeom>
          <a:noFill/>
          <a:extLst>
            <a:ext uri="{909E8E84-426E-40DD-AFC4-6F175D3DCCD1}">
              <a14:hiddenFill xmlns:a14="http://schemas.microsoft.com/office/drawing/2010/main">
                <a:solidFill>
                  <a:srgbClr val="FFFFFF"/>
                </a:solidFill>
              </a14:hiddenFill>
            </a:ext>
          </a:extLst>
        </p:spPr>
      </p:pic>
      <p:pic>
        <p:nvPicPr>
          <p:cNvPr id="8" name="Grafik 7">
            <a:extLst>
              <a:ext uri="{FF2B5EF4-FFF2-40B4-BE49-F238E27FC236}">
                <a16:creationId xmlns:a16="http://schemas.microsoft.com/office/drawing/2014/main" id="{C751AC9C-69D1-45EE-BD35-8FA9EBA8753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56176" y="263452"/>
            <a:ext cx="2406774" cy="737729"/>
          </a:xfrm>
          <a:prstGeom prst="rect">
            <a:avLst/>
          </a:prstGeom>
        </p:spPr>
      </p:pic>
    </p:spTree>
    <p:extLst>
      <p:ext uri="{BB962C8B-B14F-4D97-AF65-F5344CB8AC3E}">
        <p14:creationId xmlns:p14="http://schemas.microsoft.com/office/powerpoint/2010/main" val="470604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3000"/>
                                  </p:stCondLst>
                                  <p:childTnLst>
                                    <p:set>
                                      <p:cBhvr>
                                        <p:cTn id="6" dur="1" fill="hold">
                                          <p:stCondLst>
                                            <p:cond delay="0"/>
                                          </p:stCondLst>
                                        </p:cTn>
                                        <p:tgtEl>
                                          <p:spTgt spid="1026"/>
                                        </p:tgtEl>
                                        <p:attrNameLst>
                                          <p:attrName>style.visibility</p:attrName>
                                        </p:attrNameLst>
                                      </p:cBhvr>
                                      <p:to>
                                        <p:strVal val="visible"/>
                                      </p:to>
                                    </p:set>
                                    <p:animEffect transition="in" filter="fade">
                                      <p:cBhvr>
                                        <p:cTn id="7" dur="5000"/>
                                        <p:tgtEl>
                                          <p:spTgt spid="1026"/>
                                        </p:tgtEl>
                                      </p:cBhvr>
                                    </p:animEffect>
                                    <p:anim calcmode="lin" valueType="num">
                                      <p:cBhvr>
                                        <p:cTn id="8" dur="5000" fill="hold"/>
                                        <p:tgtEl>
                                          <p:spTgt spid="1026"/>
                                        </p:tgtEl>
                                        <p:attrNameLst>
                                          <p:attrName>ppt_w</p:attrName>
                                        </p:attrNameLst>
                                      </p:cBhvr>
                                      <p:tavLst>
                                        <p:tav tm="0" fmla="#ppt_w*sin(2.5*pi*$)">
                                          <p:val>
                                            <p:fltVal val="0"/>
                                          </p:val>
                                        </p:tav>
                                        <p:tav tm="100000">
                                          <p:val>
                                            <p:fltVal val="1"/>
                                          </p:val>
                                        </p:tav>
                                      </p:tavLst>
                                    </p:anim>
                                    <p:anim calcmode="lin" valueType="num">
                                      <p:cBhvr>
                                        <p:cTn id="9" dur="5000" fill="hold"/>
                                        <p:tgtEl>
                                          <p:spTgt spid="10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645</Words>
  <Application>Microsoft Office PowerPoint</Application>
  <PresentationFormat>Bildschirmpräsentation (4:3)</PresentationFormat>
  <Paragraphs>60</Paragraphs>
  <Slides>9</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9</vt:i4>
      </vt:variant>
    </vt:vector>
  </HeadingPairs>
  <TitlesOfParts>
    <vt:vector size="15" baseType="lpstr">
      <vt:lpstr>Arial</vt:lpstr>
      <vt:lpstr>Calibri</vt:lpstr>
      <vt:lpstr>Comic Sans MS</vt:lpstr>
      <vt:lpstr>Segoe Script</vt:lpstr>
      <vt:lpstr>Wingdings</vt:lpstr>
      <vt:lpstr>Larissa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Christoph u Kathrin</dc:creator>
  <cp:lastModifiedBy>Christoph Rüttiger</cp:lastModifiedBy>
  <cp:revision>103</cp:revision>
  <dcterms:created xsi:type="dcterms:W3CDTF">2013-02-27T16:03:02Z</dcterms:created>
  <dcterms:modified xsi:type="dcterms:W3CDTF">2024-02-22T11:48:39Z</dcterms:modified>
</cp:coreProperties>
</file>