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0" r:id="rId3"/>
    <p:sldId id="279" r:id="rId4"/>
    <p:sldId id="264" r:id="rId5"/>
    <p:sldId id="262" r:id="rId6"/>
    <p:sldId id="281" r:id="rId7"/>
    <p:sldId id="266" r:id="rId8"/>
    <p:sldId id="267" r:id="rId9"/>
    <p:sldId id="282" r:id="rId10"/>
    <p:sldId id="277" r:id="rId11"/>
    <p:sldId id="259" r:id="rId12"/>
    <p:sldId id="278" r:id="rId13"/>
    <p:sldId id="276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04A4-644D-47F8-9F83-4C00C74AF6A4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1107-CBC0-48E3-8975-641FC99D4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6874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9A05A-9A33-4E2B-AD0E-EC1933056F25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79D31-6BC6-4F72-8A92-FE07952AE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547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5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9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72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05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1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92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79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60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32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04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23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5C48-8469-482B-ACDD-D31D2DC53FC8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0835-F103-49A1-BD5A-CD2A7408E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29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11560" y="620688"/>
            <a:ext cx="7776864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Herzlich Willkommen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079960"/>
              </p:ext>
            </p:extLst>
          </p:nvPr>
        </p:nvGraphicFramePr>
        <p:xfrm>
          <a:off x="2826475" y="2138926"/>
          <a:ext cx="2904753" cy="371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Acrobat Document" r:id="rId3" imgW="4429100" imgH="5667300" progId="AcroExch.Document.11">
                  <p:embed/>
                </p:oleObj>
              </mc:Choice>
              <mc:Fallback>
                <p:oleObj name="Acrobat Document" r:id="rId3" imgW="4429100" imgH="56673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475" y="2138926"/>
                        <a:ext cx="2904753" cy="3716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987824" y="1421160"/>
            <a:ext cx="2088232" cy="4956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i</a:t>
            </a: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n der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</p:spTree>
    <p:extLst>
      <p:ext uri="{BB962C8B-B14F-4D97-AF65-F5344CB8AC3E}">
        <p14:creationId xmlns:p14="http://schemas.microsoft.com/office/powerpoint/2010/main" val="23390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D:\Eigene Dateien\Eigene Datenquellen\Nadasch\Pflanzak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90" y="3733852"/>
            <a:ext cx="2852774" cy="18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Eigene Dateien\Eigene Datenquellen\Veranstaltungen-Projekte-Schulfest\Bilder\Schuljahr 2015-16\2016_04_05 Berlin 9.Klasse\_DSC078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0" y="2671682"/>
            <a:ext cx="3340968" cy="22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Eigene Dateien\Eigene Datenquellen\Veranstaltungen-Projekte-Schulfest\Bilder\Schuljahr 2016-17\2017_03_20 Schulband\DSC_0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21" y="1609512"/>
            <a:ext cx="3198554" cy="21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42826" y="782085"/>
            <a:ext cx="365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An unserer Schule können Ihre Kinder auch …</a:t>
            </a:r>
            <a:endParaRPr lang="de-DE" sz="2400" b="1" dirty="0"/>
          </a:p>
        </p:txBody>
      </p:sp>
      <p:pic>
        <p:nvPicPr>
          <p:cNvPr id="12" name="Grafik 1" descr="D:\Eigene Dateien\Eigene Datenquellen\Schulentwicklungsprozess\Schullogo\anRüttiger_rz_010214\anRu¦êttiger_rz_010214\Logo_GMSchuleFra_RGB_Schatten_r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9425"/>
            <a:ext cx="1190839" cy="11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49250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16" name="Flussdiagramm: Lochstreifen 15"/>
          <p:cNvSpPr/>
          <p:nvPr/>
        </p:nvSpPr>
        <p:spPr>
          <a:xfrm>
            <a:off x="5609301" y="4941168"/>
            <a:ext cx="3371701" cy="1775437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… ab der 5.-7.Klasse eine Woche zu unserer Partnerschule nach </a:t>
            </a:r>
            <a:r>
              <a:rPr lang="de-DE" b="1" dirty="0" err="1" smtClean="0">
                <a:solidFill>
                  <a:schemeClr val="tx1"/>
                </a:solidFill>
              </a:rPr>
              <a:t>Nadasd</a:t>
            </a:r>
            <a:r>
              <a:rPr lang="de-DE" b="1" dirty="0" smtClean="0">
                <a:solidFill>
                  <a:schemeClr val="tx1"/>
                </a:solidFill>
              </a:rPr>
              <a:t> / Ungarn fahren oder Gastschüler aufnehmen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Flussdiagramm: Lochstreifen 16"/>
          <p:cNvSpPr/>
          <p:nvPr/>
        </p:nvSpPr>
        <p:spPr>
          <a:xfrm>
            <a:off x="465486" y="1609512"/>
            <a:ext cx="3558058" cy="1350202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… jedes Jahr an Schülerfahrten teilnehmen oder ins Schullandheim fahren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Flussdiagramm: Lochstreifen 17"/>
          <p:cNvSpPr/>
          <p:nvPr/>
        </p:nvSpPr>
        <p:spPr>
          <a:xfrm>
            <a:off x="4182442" y="402197"/>
            <a:ext cx="2304256" cy="1670338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chemeClr val="tx1"/>
              </a:solidFill>
            </a:endParaRP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… in einer Schulband mitspielen oder singen </a:t>
            </a:r>
            <a:r>
              <a:rPr lang="de-DE" b="1" spc="-1" dirty="0">
                <a:solidFill>
                  <a:srgbClr val="000000"/>
                </a:solidFill>
              </a:rPr>
              <a:t>und Gitarre lernen</a:t>
            </a:r>
            <a:endParaRPr lang="de-DE" spc="-1" dirty="0"/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270" name="Picture 6" descr="D:\Eigene Dateien\Eigene Datenquellen\Veranstaltungen-Projekte-Schulfest\Bilder\Schuljahr 2016-17\2017_03_20 Schulband\DSC_0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77442"/>
            <a:ext cx="2176754" cy="14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http://www.heigenbruecken.de/sites/default/files/galerie/127/a_52217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6" y="4681196"/>
            <a:ext cx="2603782" cy="19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ussdiagramm: Lochstreifen 13"/>
          <p:cNvSpPr/>
          <p:nvPr/>
        </p:nvSpPr>
        <p:spPr>
          <a:xfrm>
            <a:off x="2348461" y="4891744"/>
            <a:ext cx="2619677" cy="1660028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… im Sportunterricht Beachvolleyball spielen oder in den Klettergarten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3" y="1423351"/>
            <a:ext cx="7920880" cy="5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" descr="D:\Eigene Dateien\Eigene Datenquellen\Schulentwicklungsprozess\Schullogo\anRüttiger_rz_010214\anRu¦êttiger_rz_010214\Logo_GMSchuleFra_RGB_Schatten_r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688"/>
            <a:ext cx="1190839" cy="11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9512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43608" y="59439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www.schule-frammersbach.org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8" name="Pfeil nach links 7"/>
          <p:cNvSpPr/>
          <p:nvPr/>
        </p:nvSpPr>
        <p:spPr>
          <a:xfrm rot="13082187">
            <a:off x="6402348" y="1326557"/>
            <a:ext cx="983416" cy="305842"/>
          </a:xfrm>
          <a:prstGeom prst="leftArrow">
            <a:avLst>
              <a:gd name="adj1" fmla="val 4199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7144760" y="1897865"/>
            <a:ext cx="936104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508104" y="1897865"/>
            <a:ext cx="936104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10"/>
          <p:cNvSpPr/>
          <p:nvPr/>
        </p:nvSpPr>
        <p:spPr>
          <a:xfrm rot="12805002">
            <a:off x="4872380" y="1346507"/>
            <a:ext cx="983416" cy="305842"/>
          </a:xfrm>
          <a:prstGeom prst="leftArrow">
            <a:avLst>
              <a:gd name="adj1" fmla="val 4199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2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446580"/>
              </p:ext>
            </p:extLst>
          </p:nvPr>
        </p:nvGraphicFramePr>
        <p:xfrm>
          <a:off x="395536" y="260649"/>
          <a:ext cx="1378956" cy="176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Acrobat Document" r:id="rId4" imgW="4429100" imgH="5667300" progId="AcroExch.Document.11">
                  <p:embed/>
                </p:oleObj>
              </mc:Choice>
              <mc:Fallback>
                <p:oleObj name="Acrobat Document" r:id="rId4" imgW="4429100" imgH="56673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9"/>
                        <a:ext cx="1378956" cy="1764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 descr="D:\Eigene Dateien\Eigene Datenquellen\Veranstaltungen-Projekte-Schulfest\Bilder\Schuljahr 2015-16\2016_05_13_ Orientierungslauf\DSC_04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28837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Legende 1"/>
          <p:cNvSpPr/>
          <p:nvPr/>
        </p:nvSpPr>
        <p:spPr>
          <a:xfrm>
            <a:off x="1907704" y="1088740"/>
            <a:ext cx="2592288" cy="936104"/>
          </a:xfrm>
          <a:prstGeom prst="wedgeEllipseCallout">
            <a:avLst>
              <a:gd name="adj1" fmla="val 31588"/>
              <a:gd name="adj2" fmla="val 89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 finden unsere Schule …</a:t>
            </a:r>
            <a:endParaRPr lang="de-DE" dirty="0"/>
          </a:p>
        </p:txBody>
      </p:sp>
      <p:sp>
        <p:nvSpPr>
          <p:cNvPr id="8" name="Ovale Legende 7"/>
          <p:cNvSpPr/>
          <p:nvPr/>
        </p:nvSpPr>
        <p:spPr>
          <a:xfrm>
            <a:off x="5940152" y="1340768"/>
            <a:ext cx="2592288" cy="936104"/>
          </a:xfrm>
          <a:prstGeom prst="wedgeEllipseCallout">
            <a:avLst>
              <a:gd name="adj1" fmla="val -22890"/>
              <a:gd name="adj2" fmla="val 9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… einfach spitze!!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9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442453"/>
              </p:ext>
            </p:extLst>
          </p:nvPr>
        </p:nvGraphicFramePr>
        <p:xfrm>
          <a:off x="7452320" y="308487"/>
          <a:ext cx="1152128" cy="147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Acrobat Document" r:id="rId3" imgW="4429100" imgH="5667300" progId="AcroExch.Document.11">
                  <p:embed/>
                </p:oleObj>
              </mc:Choice>
              <mc:Fallback>
                <p:oleObj name="Acrobat Document" r:id="rId3" imgW="4429100" imgH="56673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308487"/>
                        <a:ext cx="1152128" cy="1473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9512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39552" y="623352"/>
            <a:ext cx="6192688" cy="1019593"/>
          </a:xfrm>
          <a:prstGeom prst="rect">
            <a:avLst/>
          </a:prstGeom>
          <a:gradFill rotWithShape="0">
            <a:gsLst>
              <a:gs pos="0">
                <a:srgbClr val="E4F2F6"/>
              </a:gs>
              <a:gs pos="100000">
                <a:srgbClr val="A5D5E2"/>
              </a:gs>
            </a:gsLst>
            <a:lin ang="5400000" scaled="1"/>
          </a:gradFill>
          <a:ln w="0">
            <a:solidFill>
              <a:srgbClr val="40A7C2"/>
            </a:solidFill>
            <a:miter lim="800000"/>
            <a:headEnd/>
            <a:tailEnd/>
          </a:ln>
          <a:effectLst>
            <a:outerShdw dist="14368" dir="2700000" algn="ctr" rotWithShape="0">
              <a:srgbClr val="00000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 smtClean="0">
                <a:latin typeface="Segoe Print"/>
                <a:ea typeface="Droid Sans Fallback"/>
              </a:rPr>
              <a:t>Die Anmeldung </a:t>
            </a:r>
            <a:r>
              <a:rPr lang="de-DE" sz="2400" b="1" dirty="0" smtClean="0">
                <a:latin typeface="Segoe Print"/>
                <a:ea typeface="Droid Sans Fallback"/>
              </a:rPr>
              <a:t>am Mittelschulverbund Frammersbach/Lohr:</a:t>
            </a:r>
            <a:endParaRPr lang="de-DE" sz="2400" dirty="0">
              <a:effectLst/>
              <a:latin typeface="Calibri"/>
              <a:ea typeface="Droid Sans Fallback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630784" y="1991607"/>
            <a:ext cx="936104" cy="297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677472" y="1887505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Übertrittszeugnis</a:t>
            </a:r>
            <a:r>
              <a:rPr lang="de-DE" sz="2400" dirty="0" smtClean="0"/>
              <a:t> am Montag, den 02.Mai 2022</a:t>
            </a:r>
            <a:br>
              <a:rPr lang="de-DE" sz="2400" dirty="0" smtClean="0"/>
            </a:br>
            <a:r>
              <a:rPr lang="de-DE" sz="2000" dirty="0" smtClean="0"/>
              <a:t>Aussage über Eignung für Mittelschule, Realschule, Gymnasium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691680" y="2656946"/>
            <a:ext cx="681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Anmeldung an </a:t>
            </a:r>
            <a:r>
              <a:rPr lang="de-DE" sz="2400" b="1" u="sng" dirty="0" smtClean="0"/>
              <a:t>allen</a:t>
            </a:r>
            <a:r>
              <a:rPr lang="de-DE" sz="2400" dirty="0" smtClean="0"/>
              <a:t> weiterführenden Schulen in der darauf folgenden Woche 09. – 13.Mai</a:t>
            </a:r>
            <a:br>
              <a:rPr lang="de-DE" sz="2400" dirty="0" smtClean="0"/>
            </a:br>
            <a:r>
              <a:rPr lang="de-DE" sz="2400" dirty="0" smtClean="0">
                <a:sym typeface="Wingdings"/>
              </a:rPr>
              <a:t>  </a:t>
            </a:r>
            <a:r>
              <a:rPr lang="de-DE" sz="2400" b="1" u="sng" dirty="0" smtClean="0">
                <a:sym typeface="Wingdings"/>
              </a:rPr>
              <a:t>A</a:t>
            </a:r>
            <a:r>
              <a:rPr lang="de-DE" sz="2400" b="1" u="sng" dirty="0" smtClean="0"/>
              <a:t>uch an der Mittelschule</a:t>
            </a:r>
            <a:endParaRPr lang="de-DE" sz="2400" b="1" u="sng" dirty="0"/>
          </a:p>
        </p:txBody>
      </p:sp>
      <p:sp>
        <p:nvSpPr>
          <p:cNvPr id="11" name="Pfeil nach rechts 10"/>
          <p:cNvSpPr/>
          <p:nvPr/>
        </p:nvSpPr>
        <p:spPr>
          <a:xfrm>
            <a:off x="611560" y="2804532"/>
            <a:ext cx="936104" cy="297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691680" y="3923580"/>
            <a:ext cx="6955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Alle Eltern aus den Grundschulen Frammersbach, Wiesthal und Partenstein, die ihre Kinder an der Mittelschule anmelden:</a:t>
            </a:r>
            <a:br>
              <a:rPr lang="de-DE" sz="2400" dirty="0" smtClean="0"/>
            </a:br>
            <a:r>
              <a:rPr lang="de-DE" sz="2400" dirty="0" smtClean="0">
                <a:sym typeface="Wingdings"/>
              </a:rPr>
              <a:t>  </a:t>
            </a:r>
            <a:r>
              <a:rPr lang="de-DE" sz="2400" b="1" u="sng" dirty="0" smtClean="0"/>
              <a:t>Anmeldung in Frammersbach</a:t>
            </a:r>
            <a:endParaRPr lang="de-DE" sz="2400" b="1" u="sng" dirty="0"/>
          </a:p>
        </p:txBody>
      </p:sp>
      <p:sp>
        <p:nvSpPr>
          <p:cNvPr id="14" name="Pfeil nach rechts 13"/>
          <p:cNvSpPr/>
          <p:nvPr/>
        </p:nvSpPr>
        <p:spPr>
          <a:xfrm>
            <a:off x="630784" y="4009732"/>
            <a:ext cx="936104" cy="297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709728" y="5489950"/>
            <a:ext cx="681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Auf </a:t>
            </a:r>
            <a:r>
              <a:rPr lang="de-DE" sz="2400" smtClean="0"/>
              <a:t>dem Anmeldungsformular </a:t>
            </a:r>
            <a:r>
              <a:rPr lang="de-DE" sz="2400" dirty="0" smtClean="0"/>
              <a:t>kann der Wunsch für eine Form des Ganztags geäußert werden und ggf. schriftlich begründet werden (</a:t>
            </a:r>
            <a:r>
              <a:rPr lang="de-DE" sz="2000" dirty="0" smtClean="0"/>
              <a:t>gebundener Ganztag Lohr). </a:t>
            </a:r>
            <a:endParaRPr lang="de-DE" sz="2000" b="1" u="sng" dirty="0"/>
          </a:p>
        </p:txBody>
      </p:sp>
      <p:sp>
        <p:nvSpPr>
          <p:cNvPr id="16" name="Pfeil nach rechts 15"/>
          <p:cNvSpPr/>
          <p:nvPr/>
        </p:nvSpPr>
        <p:spPr>
          <a:xfrm>
            <a:off x="611560" y="5589240"/>
            <a:ext cx="936104" cy="297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/>
      <p:bldP spid="10" grpId="0"/>
      <p:bldP spid="11" grpId="0" animBg="1"/>
      <p:bldP spid="13" grpId="0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1" name="Picture 59" descr="D:\Eigene Dateien\Eigene Datenquellen\Veranstaltungen-Projekte-Schulfest\Bilder\Schule\IMG_20190401_115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133128" cy="23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11560" y="620688"/>
            <a:ext cx="7776864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Herzlich Willkommen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21638"/>
              </p:ext>
            </p:extLst>
          </p:nvPr>
        </p:nvGraphicFramePr>
        <p:xfrm>
          <a:off x="3308400" y="2060848"/>
          <a:ext cx="1512168" cy="193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Acrobat Document" r:id="rId4" imgW="4429100" imgH="5667300" progId="AcroExch.Document.11">
                  <p:embed/>
                </p:oleObj>
              </mc:Choice>
              <mc:Fallback>
                <p:oleObj name="Acrobat Document" r:id="rId4" imgW="4429100" imgH="56673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400" y="2060848"/>
                        <a:ext cx="1512168" cy="1934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987824" y="1421160"/>
            <a:ext cx="2088232" cy="4956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i</a:t>
            </a: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n der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00088" y="220767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230 Schüler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-&gt; 150 Grundschüler</a:t>
            </a:r>
            <a:br>
              <a:rPr lang="de-DE" sz="2400" dirty="0" smtClean="0"/>
            </a:br>
            <a:r>
              <a:rPr lang="de-DE" sz="2400" dirty="0" smtClean="0"/>
              <a:t>-&gt;   80 Mittelschüler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5220072" y="1685308"/>
            <a:ext cx="1512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12 Klassen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 smtClean="0"/>
              <a:t>Grundschule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 smtClean="0"/>
              <a:t>1/2a</a:t>
            </a:r>
            <a:r>
              <a:rPr lang="de-DE" dirty="0"/>
              <a:t> </a:t>
            </a:r>
            <a:r>
              <a:rPr lang="de-DE" dirty="0" smtClean="0"/>
              <a:t>   </a:t>
            </a:r>
            <a:br>
              <a:rPr lang="de-DE" dirty="0" smtClean="0"/>
            </a:br>
            <a:r>
              <a:rPr lang="de-DE" dirty="0" smtClean="0"/>
              <a:t>1/2b	        </a:t>
            </a:r>
            <a:r>
              <a:rPr lang="de-DE" dirty="0"/>
              <a:t> </a:t>
            </a:r>
            <a:r>
              <a:rPr lang="de-DE" dirty="0" smtClean="0"/>
              <a:t>               1/2c	        </a:t>
            </a:r>
            <a:r>
              <a:rPr lang="de-DE" dirty="0"/>
              <a:t> </a:t>
            </a:r>
            <a:r>
              <a:rPr lang="de-DE" dirty="0" smtClean="0"/>
              <a:t>                   3a	       </a:t>
            </a:r>
            <a:br>
              <a:rPr lang="de-DE" dirty="0" smtClean="0"/>
            </a:br>
            <a:r>
              <a:rPr lang="de-DE" dirty="0" smtClean="0"/>
              <a:t>3b	        </a:t>
            </a:r>
            <a:br>
              <a:rPr lang="de-DE" dirty="0" smtClean="0"/>
            </a:br>
            <a:r>
              <a:rPr lang="de-DE" dirty="0" smtClean="0"/>
              <a:t>4a</a:t>
            </a:r>
            <a:br>
              <a:rPr lang="de-DE" dirty="0" smtClean="0"/>
            </a:br>
            <a:r>
              <a:rPr lang="de-DE" dirty="0" smtClean="0"/>
              <a:t>4b</a:t>
            </a:r>
            <a:endParaRPr lang="de-DE" dirty="0"/>
          </a:p>
        </p:txBody>
      </p:sp>
      <p:pic>
        <p:nvPicPr>
          <p:cNvPr id="8250" name="Picture 58" descr="D:\Eigene Dateien\Eigene Datenquellen\Veranstaltungen-Projekte-Schulfest\Bilder\Schule\IMG_20190401_115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02922" y="3550207"/>
            <a:ext cx="1985273" cy="41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876256" y="1668996"/>
            <a:ext cx="151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 smtClean="0"/>
              <a:t>Mittelschule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5</a:t>
            </a:r>
            <a:br>
              <a:rPr lang="de-DE" sz="2400" dirty="0" smtClean="0"/>
            </a:br>
            <a:r>
              <a:rPr lang="de-DE" sz="2400" dirty="0" smtClean="0"/>
              <a:t>6   </a:t>
            </a:r>
            <a:r>
              <a:rPr lang="de-DE" sz="2400" dirty="0" smtClean="0">
                <a:sym typeface="Wingdings"/>
              </a:rPr>
              <a:t>M7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7   </a:t>
            </a:r>
            <a:r>
              <a:rPr lang="de-DE" sz="2400" dirty="0" smtClean="0">
                <a:sym typeface="Wingdings"/>
              </a:rPr>
              <a:t>M8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8</a:t>
            </a:r>
            <a:r>
              <a:rPr lang="de-DE" sz="2400" dirty="0">
                <a:sym typeface="Wingdings"/>
              </a:rPr>
              <a:t> </a:t>
            </a:r>
            <a:r>
              <a:rPr lang="de-DE" sz="2400" dirty="0" smtClean="0">
                <a:sym typeface="Wingdings"/>
              </a:rPr>
              <a:t>  M9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9</a:t>
            </a:r>
            <a:r>
              <a:rPr lang="de-DE" sz="2400" dirty="0">
                <a:sym typeface="Wingdings"/>
              </a:rPr>
              <a:t> </a:t>
            </a:r>
            <a:r>
              <a:rPr lang="de-DE" sz="2400" dirty="0" smtClean="0">
                <a:sym typeface="Wingdings"/>
              </a:rPr>
              <a:t>  M10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610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386057"/>
              </p:ext>
            </p:extLst>
          </p:nvPr>
        </p:nvGraphicFramePr>
        <p:xfrm>
          <a:off x="3315863" y="604423"/>
          <a:ext cx="1440160" cy="184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Acrobat Document" r:id="rId3" imgW="4429100" imgH="5667300" progId="AcroExch.Document.11">
                  <p:embed/>
                </p:oleObj>
              </mc:Choice>
              <mc:Fallback>
                <p:oleObj name="Acrobat Document" r:id="rId3" imgW="4429100" imgH="56673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863" y="604423"/>
                        <a:ext cx="1440160" cy="1842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88171" y="1196752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Unsere Schule macht Ihre Kinder stark …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778808" y="591658"/>
            <a:ext cx="32091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… später für den Beruf</a:t>
            </a:r>
          </a:p>
          <a:p>
            <a:pPr marL="285750" indent="-285750">
              <a:buFontTx/>
              <a:buChar char="-"/>
            </a:pPr>
            <a:r>
              <a:rPr lang="de-DE" b="1" i="1" u="sng" dirty="0" smtClean="0"/>
              <a:t>Betriebspraktikum</a:t>
            </a:r>
          </a:p>
          <a:p>
            <a:pPr marL="285750" indent="-285750">
              <a:buFontTx/>
              <a:buChar char="-"/>
            </a:pPr>
            <a:r>
              <a:rPr lang="de-DE" b="1" i="1" u="sng" dirty="0" smtClean="0"/>
              <a:t>Schüler- und Jugendwerkstatt</a:t>
            </a:r>
            <a:endParaRPr lang="de-DE" b="1" i="1" u="sng" dirty="0"/>
          </a:p>
          <a:p>
            <a:pPr marL="285750" indent="-285750">
              <a:buFontTx/>
              <a:buChar char="-"/>
            </a:pPr>
            <a:r>
              <a:rPr lang="de-DE" b="1" i="1" u="sng" dirty="0"/>
              <a:t>Berufsberatung</a:t>
            </a:r>
          </a:p>
          <a:p>
            <a:pPr marL="285750" indent="-285750">
              <a:buFontTx/>
              <a:buChar char="-"/>
            </a:pPr>
            <a:r>
              <a:rPr lang="de-DE" b="1" i="1" u="sng" dirty="0"/>
              <a:t>Berufseinstiegsbegleitung</a:t>
            </a:r>
          </a:p>
          <a:p>
            <a:pPr marL="285750" indent="-285750">
              <a:buFontTx/>
              <a:buChar char="-"/>
            </a:pPr>
            <a:r>
              <a:rPr lang="de-DE" b="1" i="1" u="sng" dirty="0"/>
              <a:t>Enge Kontakte </a:t>
            </a:r>
            <a:r>
              <a:rPr lang="de-DE" b="1" dirty="0"/>
              <a:t>mit Betrieben vor </a:t>
            </a:r>
            <a:r>
              <a:rPr lang="de-DE" b="1" dirty="0" smtClean="0"/>
              <a:t>Ort, Unterrichtsgänge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(fast 100 % Vermittlung</a:t>
            </a:r>
            <a:r>
              <a:rPr lang="de-DE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DE" b="1" i="1" u="sng" dirty="0"/>
              <a:t>Zusätzliche Wahlfächer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Informatik, </a:t>
            </a:r>
            <a:r>
              <a:rPr lang="de-DE" b="1" dirty="0" smtClean="0"/>
              <a:t>Buchführung</a:t>
            </a:r>
          </a:p>
          <a:p>
            <a:pPr marL="285750" indent="-285750">
              <a:buFontTx/>
              <a:buChar char="-"/>
            </a:pPr>
            <a:r>
              <a:rPr lang="de-DE" b="1" i="1" u="sng" dirty="0"/>
              <a:t>10-Finger-Tastschreiben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im Pflichtunterricht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Seminarangebote (z.B. Umgang mit Geld, Vorstellung techn. Berufe</a:t>
            </a:r>
            <a:r>
              <a:rPr lang="de-DE" b="1" dirty="0" smtClean="0"/>
              <a:t>)</a:t>
            </a:r>
            <a:endParaRPr lang="de-DE" b="1" dirty="0"/>
          </a:p>
          <a:p>
            <a:pPr marL="285750" indent="-285750">
              <a:buFontTx/>
              <a:buChar char="-"/>
            </a:pPr>
            <a:r>
              <a:rPr lang="de-DE" b="1" i="1" u="sng" dirty="0" smtClean="0"/>
              <a:t>M-Zug</a:t>
            </a:r>
            <a:br>
              <a:rPr lang="de-DE" b="1" i="1" u="sng" dirty="0" smtClean="0"/>
            </a:br>
            <a:r>
              <a:rPr lang="de-DE" b="1" dirty="0" smtClean="0"/>
              <a:t>Übertritt jederzeit an die Verbundschule Lohr</a:t>
            </a:r>
            <a:endParaRPr lang="de-DE" sz="2800" b="1" dirty="0" smtClean="0"/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179512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pic>
        <p:nvPicPr>
          <p:cNvPr id="2099" name="Picture 51" descr="D:\Eigene Dateien\Eigene Datenquellen\Veranstaltungen-Projekte-Schulfest\Bilder\Schuljahr 2016-17\2017_03_22 Praktikum 8.Klasse\DSC_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74" y="4653136"/>
            <a:ext cx="3057969" cy="20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D:\Eigene Dateien\Eigene Datenquellen\Veranstaltungen-Projekte-Schulfest\Bilder\Schuljahr 2016-17\2017_03_22 Praktikum 8.Klasse\DSC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7" y="2996952"/>
            <a:ext cx="3086935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89" y="2581747"/>
            <a:ext cx="1988451" cy="237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igene Dateien\Eigene Datenquellen\Veranstaltungen-Projekte-Schulfest\Bilder\Schuljahr 2016-17\Natur AG\Kinder\DSC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0" y="764781"/>
            <a:ext cx="3617647" cy="24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1" descr="D:\Eigene Dateien\Eigene Datenquellen\Schulentwicklungsprozess\Schullogo\anRüttiger_rz_010214\anRu¦êttiger_rz_010214\Logo_GMSchuleFra_RGB_Schatten_r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9425"/>
            <a:ext cx="1190839" cy="11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49250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pic>
        <p:nvPicPr>
          <p:cNvPr id="4099" name="Picture 3" descr="F:\DCIM\105SCHLI\DSC_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94" y="1412776"/>
            <a:ext cx="3962587" cy="26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5SCHLI\DSC_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6" y="3356992"/>
            <a:ext cx="4041277" cy="26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5SCHLI\DSC_00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223190"/>
            <a:ext cx="3683123" cy="24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318196" y="3900024"/>
            <a:ext cx="293965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Rounded MT Bold" panose="020F0704030504030204" pitchFamily="34" charset="0"/>
              </a:rPr>
              <a:t>Komplett ausgestattete Fachräume</a:t>
            </a:r>
            <a:endParaRPr lang="de-DE" dirty="0">
              <a:latin typeface="Arial Rounded MT Bold" panose="020F07040305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23928" y="761821"/>
            <a:ext cx="293965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pc="-1" dirty="0">
                <a:solidFill>
                  <a:srgbClr val="000000"/>
                </a:solidFill>
                <a:latin typeface="Arial Rounded MT Bold"/>
              </a:rPr>
              <a:t>Lernprograme und Internet im  </a:t>
            </a:r>
            <a:r>
              <a:rPr lang="de-DE" spc="-1" dirty="0" smtClean="0">
                <a:solidFill>
                  <a:srgbClr val="000000"/>
                </a:solidFill>
                <a:latin typeface="Arial Rounded MT Bold"/>
              </a:rPr>
              <a:t>Computerraum und in allen Klassenzimmern</a:t>
            </a:r>
            <a:endParaRPr lang="de-DE" spc="-1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5661247"/>
            <a:ext cx="416378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Rounded MT Bold" panose="020F0704030504030204" pitchFamily="34" charset="0"/>
              </a:rPr>
              <a:t>Alle Klassenzimmer mit Computer und </a:t>
            </a:r>
            <a:r>
              <a:rPr lang="de-DE" dirty="0" err="1" smtClean="0">
                <a:latin typeface="Arial Rounded MT Bold" panose="020F0704030504030204" pitchFamily="34" charset="0"/>
              </a:rPr>
              <a:t>Beamer</a:t>
            </a:r>
            <a:r>
              <a:rPr lang="de-DE" dirty="0" smtClean="0">
                <a:latin typeface="Arial Rounded MT Bold" panose="020F0704030504030204" pitchFamily="34" charset="0"/>
              </a:rPr>
              <a:t> + Whiteboard</a:t>
            </a:r>
            <a:endParaRPr lang="de-DE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82481"/>
              </p:ext>
            </p:extLst>
          </p:nvPr>
        </p:nvGraphicFramePr>
        <p:xfrm>
          <a:off x="3822034" y="764781"/>
          <a:ext cx="1350755" cy="172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Acrobat Document" r:id="rId3" imgW="4429100" imgH="5667300" progId="AcroExch.Document.11">
                  <p:embed/>
                </p:oleObj>
              </mc:Choice>
              <mc:Fallback>
                <p:oleObj name="Acrobat Document" r:id="rId3" imgW="4429100" imgH="56673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034" y="764781"/>
                        <a:ext cx="1350755" cy="1728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66308" y="1296923"/>
            <a:ext cx="2893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Unsere Schule macht Ihre Kinder stark …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834847" y="1554466"/>
            <a:ext cx="29523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… im Wissen</a:t>
            </a:r>
          </a:p>
          <a:p>
            <a:pPr marL="285750" indent="-285750">
              <a:buFontTx/>
              <a:buChar char="-"/>
            </a:pPr>
            <a:r>
              <a:rPr lang="de-DE" b="1" dirty="0" smtClean="0"/>
              <a:t>Umgang mit neuen Medien (Computern)</a:t>
            </a:r>
            <a:br>
              <a:rPr lang="de-DE" b="1" dirty="0" smtClean="0"/>
            </a:br>
            <a:r>
              <a:rPr lang="de-DE" b="1" dirty="0" smtClean="0"/>
              <a:t>z.B. Laptops und Tablets</a:t>
            </a:r>
            <a:endParaRPr lang="de-DE" sz="1400" b="1" dirty="0"/>
          </a:p>
          <a:p>
            <a:pPr marL="285750" indent="-285750">
              <a:buFontTx/>
              <a:buChar char="-"/>
            </a:pPr>
            <a:r>
              <a:rPr lang="de-DE" b="1" dirty="0" smtClean="0"/>
              <a:t>Schulbibliothek mit ständig neuen Büchern und Zeitschriften (Fußballzeitschriften, Bravo Sport, </a:t>
            </a:r>
            <a:r>
              <a:rPr lang="de-DE" b="1" dirty="0" err="1" smtClean="0"/>
              <a:t>Geolino</a:t>
            </a:r>
            <a:r>
              <a:rPr lang="de-DE" b="1" dirty="0" smtClean="0"/>
              <a:t>)</a:t>
            </a:r>
          </a:p>
        </p:txBody>
      </p:sp>
      <p:pic>
        <p:nvPicPr>
          <p:cNvPr id="12" name="Grafik 1" descr="D:\Eigene Dateien\Eigene Datenquellen\Schulentwicklungsprozess\Schullogo\anRüttiger_rz_010214\anRu¦êttiger_rz_010214\Logo_GMSchuleFra_RGB_Schatten_r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9425"/>
            <a:ext cx="1190839" cy="11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49250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pic>
        <p:nvPicPr>
          <p:cNvPr id="3120" name="Picture 48" descr="D:\Eigene Dateien\Eigene Datenquellen\Veranstaltungen-Projekte-Schulfest\Bilder\Schuljahr 2015-16\2016_03_04_Laptops in der Schule\CIMG02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3770364" cy="28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D:\Eigene Dateien\Eigene Datenquellen\Veranstaltungen-Projekte-Schulfest\Bilder\Schuljahr 2015-16\2016_03_04_Laptops in der Schule\CIMG02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2" y="4077072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1" name="Picture 69" descr="https://schule-frammersbach.org/wp-content/uploads/2018/06/schulleben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13313"/>
            <a:ext cx="3067269" cy="19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0" y="798563"/>
            <a:ext cx="3727939" cy="2795954"/>
          </a:xfrm>
          <a:prstGeom prst="rect">
            <a:avLst/>
          </a:prstGeom>
        </p:spPr>
      </p:pic>
      <p:pic>
        <p:nvPicPr>
          <p:cNvPr id="85" name="Picture 2"/>
          <p:cNvPicPr/>
          <p:nvPr/>
        </p:nvPicPr>
        <p:blipFill>
          <a:blip r:embed="rId3"/>
          <a:stretch/>
        </p:blipFill>
        <p:spPr>
          <a:xfrm>
            <a:off x="6334920" y="4834800"/>
            <a:ext cx="2615760" cy="1728720"/>
          </a:xfrm>
          <a:prstGeom prst="rect">
            <a:avLst/>
          </a:prstGeom>
          <a:ln>
            <a:noFill/>
          </a:ln>
        </p:spPr>
      </p:pic>
      <p:pic>
        <p:nvPicPr>
          <p:cNvPr id="87" name="Picture 2" descr="F:\DCIM\105SCHLI\DSC_0035.JPG"/>
          <p:cNvPicPr/>
          <p:nvPr/>
        </p:nvPicPr>
        <p:blipFill>
          <a:blip r:embed="rId4"/>
          <a:stretch/>
        </p:blipFill>
        <p:spPr>
          <a:xfrm>
            <a:off x="167040" y="799920"/>
            <a:ext cx="3849480" cy="255672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349200" y="189360"/>
            <a:ext cx="4870080" cy="237600"/>
          </a:xfrm>
          <a:prstGeom prst="rect">
            <a:avLst/>
          </a:prstGeom>
        </p:spPr>
        <p:txBody>
          <a:bodyPr wrap="none" lIns="90000" tIns="45000" rIns="90000" bIns="45000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>
                <a:solidFill>
                  <a:srgbClr val="336699"/>
                </a:solidFill>
                <a:latin typeface="Segoe Script"/>
              </a:rPr>
              <a:t>GRUND- UND MITTELSCHULE FRAMMERSBACH</a:t>
            </a:r>
            <a:endParaRPr lang="de-DE" sz="1200" b="0" strike="noStrike" spc="-1">
              <a:latin typeface="Calibri"/>
            </a:endParaRPr>
          </a:p>
        </p:txBody>
      </p:sp>
      <p:pic>
        <p:nvPicPr>
          <p:cNvPr id="90" name="Picture 3" descr="F:\DCIM\105SCHLI\DSC_0038.JPG"/>
          <p:cNvPicPr/>
          <p:nvPr/>
        </p:nvPicPr>
        <p:blipFill>
          <a:blip r:embed="rId5"/>
          <a:stretch/>
        </p:blipFill>
        <p:spPr>
          <a:xfrm>
            <a:off x="2627640" y="3966120"/>
            <a:ext cx="3831120" cy="2544480"/>
          </a:xfrm>
          <a:prstGeom prst="rect">
            <a:avLst/>
          </a:prstGeom>
          <a:ln>
            <a:noFill/>
          </a:ln>
        </p:spPr>
      </p:pic>
      <p:pic>
        <p:nvPicPr>
          <p:cNvPr id="91" name="Picture 5" descr="D:\Eigene Dateien\Eigene Datenquellen\Veranstaltungen-Projekte-Schulfest\Bilder\Schuljahr 2013-14\Besuch beim Biber\DSC_0164.JPG"/>
          <p:cNvPicPr/>
          <p:nvPr/>
        </p:nvPicPr>
        <p:blipFill>
          <a:blip r:embed="rId6"/>
          <a:stretch/>
        </p:blipFill>
        <p:spPr>
          <a:xfrm flipH="1">
            <a:off x="468000" y="3507840"/>
            <a:ext cx="2021760" cy="3044160"/>
          </a:xfrm>
          <a:prstGeom prst="rect">
            <a:avLst/>
          </a:prstGeom>
          <a:ln>
            <a:noFill/>
          </a:ln>
        </p:spPr>
      </p:pic>
      <p:pic>
        <p:nvPicPr>
          <p:cNvPr id="92" name="Grafik 1" descr="D:\Eigene Dateien\Eigene Datenquellen\Schulentwicklungsprozess\Schullogo\anRüttiger_rz_010214\anRu¦êttiger_rz_010214\Logo_GMSchuleFra_RGB_Schatten_rz.png"/>
          <p:cNvPicPr/>
          <p:nvPr/>
        </p:nvPicPr>
        <p:blipFill>
          <a:blip r:embed="rId7"/>
          <a:stretch/>
        </p:blipFill>
        <p:spPr>
          <a:xfrm>
            <a:off x="7596360" y="189360"/>
            <a:ext cx="1190520" cy="115020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5018760" y="4868280"/>
            <a:ext cx="1830240" cy="821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Arial Rounded MT Bold"/>
              </a:rPr>
              <a:t>Besondere Aktionen</a:t>
            </a:r>
            <a:endParaRPr lang="de-DE" sz="2400" b="0" strike="noStrike" spc="-1">
              <a:latin typeface="Calibri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2091960" y="3141000"/>
            <a:ext cx="1831680" cy="821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000000"/>
                </a:solidFill>
                <a:latin typeface="Arial Rounded MT Bold"/>
              </a:rPr>
              <a:t>Natur-Projekte</a:t>
            </a:r>
            <a:endParaRPr lang="de-DE" sz="2400" b="0" strike="noStrike" spc="-1">
              <a:latin typeface="Calibri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6733440" y="1546134"/>
            <a:ext cx="2053440" cy="460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 dirty="0" smtClean="0">
                <a:solidFill>
                  <a:srgbClr val="000000"/>
                </a:solidFill>
                <a:latin typeface="Arial Rounded MT Bold"/>
              </a:rPr>
              <a:t>Snackladen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" name="Grafik 12" descr="C:\Users\Ruettiger\AppData\Local\Microsoft\Windows\INetCache\Content.Word\eco-schools_rgb_germany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55" y="3356640"/>
            <a:ext cx="1772504" cy="152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385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358810" y="782085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Unsere Schule macht Ihre Kinder stark …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834062" y="1340138"/>
            <a:ext cx="31296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… als Person</a:t>
            </a:r>
          </a:p>
          <a:p>
            <a:pPr marL="285750" indent="-285750">
              <a:buFontTx/>
              <a:buChar char="-"/>
            </a:pPr>
            <a:r>
              <a:rPr lang="de-DE" b="1" dirty="0"/>
              <a:t>Gelebte Demokratie: </a:t>
            </a:r>
            <a:r>
              <a:rPr lang="de-DE" b="1" dirty="0" smtClean="0"/>
              <a:t>Teilnahme </a:t>
            </a:r>
            <a:r>
              <a:rPr lang="de-DE" b="1" dirty="0"/>
              <a:t>an </a:t>
            </a:r>
            <a:r>
              <a:rPr lang="de-DE" b="1" dirty="0" smtClean="0"/>
              <a:t>Juniorwahlen,</a:t>
            </a:r>
            <a:br>
              <a:rPr lang="de-DE" b="1" dirty="0" smtClean="0"/>
            </a:br>
            <a:r>
              <a:rPr lang="de-DE" b="1" dirty="0" smtClean="0"/>
              <a:t>Schülersprecher werden durch Wahlen bestimmt</a:t>
            </a:r>
          </a:p>
          <a:p>
            <a:pPr marL="285750" indent="-285750">
              <a:buFontTx/>
              <a:buChar char="-"/>
            </a:pPr>
            <a:r>
              <a:rPr lang="de-DE" b="1" dirty="0" smtClean="0"/>
              <a:t>Schülerparlament darf mitbestimmen und vorschlagen, was gemacht werden soll</a:t>
            </a:r>
          </a:p>
          <a:p>
            <a:pPr marL="285750" indent="-285750">
              <a:buFontTx/>
              <a:buChar char="-"/>
            </a:pPr>
            <a:r>
              <a:rPr lang="de-DE" b="1" dirty="0" smtClean="0"/>
              <a:t>Die Offene Ganztagsschule hilft nachmittags bei den Hausaufgaben und bei der Vorbereitung auf Proben </a:t>
            </a:r>
          </a:p>
        </p:txBody>
      </p:sp>
      <p:pic>
        <p:nvPicPr>
          <p:cNvPr id="12" name="Grafik 1" descr="D:\Eigene Dateien\Eigene Datenquellen\Schulentwicklungsprozess\Schullogo\anRüttiger_rz_010214\anRu¦êttiger_rz_010214\Logo_GMSchuleFra_RGB_Schatten_r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9425"/>
            <a:ext cx="1190839" cy="11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49250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pic>
        <p:nvPicPr>
          <p:cNvPr id="19" name="Picture 2" descr="F:\DCIM\105SCHLI\DSC_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9" y="2167079"/>
            <a:ext cx="1989639" cy="29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DCIM\105SCHLI\DSC_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1" y="4365104"/>
            <a:ext cx="3050371" cy="20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1" name="Picture 47" descr="D:\Eigene Dateien\Eigene Datenquellen\Veranstaltungen-Projekte-Schulfest\Bilder\Schule\DSC_0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2773586" cy="18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3" name="Picture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36" y="764781"/>
            <a:ext cx="2553964" cy="16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71" y="2290615"/>
            <a:ext cx="2293915" cy="251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Eigene Dateien\Eigene Datenquellen\Veranstaltungen-Projekte-Schulfest\Bilder\Schuljahr 2015-16\2016_06_17_Schulfest\DSC_0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37" y="2484856"/>
            <a:ext cx="29273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Eigene Dateien\Eigene Datenquellen\Veranstaltungen-Projekte-Schulfest\Bilder\Schuljahr 2015-16\2016_05_13_ Orientierungslauf\DSC_0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14" y="1421773"/>
            <a:ext cx="2594225" cy="17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0" y="2609829"/>
            <a:ext cx="2820076" cy="186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F:\DCIM\105SCHLI\DSC_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5409"/>
            <a:ext cx="3346450" cy="22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49250" y="189425"/>
            <a:ext cx="4870450" cy="238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de-DE" sz="12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egoe Script"/>
              </a:rPr>
              <a:t>GRUND- UND MITTELSCHULE FRAMMERSBACH</a:t>
            </a:r>
            <a:endParaRPr lang="de-DE" sz="12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Segoe Script"/>
            </a:endParaRPr>
          </a:p>
        </p:txBody>
      </p:sp>
      <p:pic>
        <p:nvPicPr>
          <p:cNvPr id="4" name="Grafik 1" descr="D:\Eigene Dateien\Eigene Datenquellen\Schulentwicklungsprozess\Schullogo\anRüttiger_rz_010214\anRu¦êttiger_rz_010214\Logo_GMSchuleFra_RGB_Schatten_r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9425"/>
            <a:ext cx="1190839" cy="11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46453" y="1237107"/>
            <a:ext cx="235554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Rounded MT Bold" panose="020F0704030504030204" pitchFamily="34" charset="0"/>
              </a:rPr>
              <a:t>Orientierungsläufe</a:t>
            </a:r>
            <a:endParaRPr lang="de-DE" dirty="0">
              <a:latin typeface="Arial Rounded MT Bold" panose="020F07040305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75164" y="4429072"/>
            <a:ext cx="181265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Rounded MT Bold" panose="020F0704030504030204" pitchFamily="34" charset="0"/>
              </a:rPr>
              <a:t>Kicker-Turnier</a:t>
            </a:r>
            <a:endParaRPr lang="de-DE" dirty="0">
              <a:latin typeface="Arial Rounded MT Bold" panose="020F07040305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45068" y="2608629"/>
            <a:ext cx="157480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 Rounded MT Bold" panose="020F0704030504030204" pitchFamily="34" charset="0"/>
              </a:rPr>
              <a:t>Schulfest</a:t>
            </a:r>
            <a:endParaRPr lang="de-DE" sz="2400" dirty="0">
              <a:latin typeface="Arial Rounded MT Bold" panose="020F07040305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9072"/>
            <a:ext cx="2513772" cy="206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443494" y="5053826"/>
            <a:ext cx="152745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Rounded MT Bold" panose="020F0704030504030204" pitchFamily="34" charset="0"/>
              </a:rPr>
              <a:t>Altstadtlauf</a:t>
            </a:r>
            <a:endParaRPr lang="de-DE" dirty="0">
              <a:latin typeface="Arial Rounded MT Bold" panose="020F07040305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603041" y="5581650"/>
            <a:ext cx="1518393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Rounded MT Bold" panose="020F0704030504030204" pitchFamily="34" charset="0"/>
              </a:rPr>
              <a:t>UNICEF-Lauf</a:t>
            </a:r>
            <a:br>
              <a:rPr lang="de-DE" dirty="0" smtClean="0">
                <a:latin typeface="Arial Rounded MT Bold" panose="020F0704030504030204" pitchFamily="34" charset="0"/>
              </a:rPr>
            </a:br>
            <a:r>
              <a:rPr lang="de-DE" sz="1200" dirty="0" smtClean="0">
                <a:latin typeface="Arial Rounded MT Bold" panose="020F0704030504030204" pitchFamily="34" charset="0"/>
              </a:rPr>
              <a:t>Laufen für </a:t>
            </a:r>
            <a:r>
              <a:rPr lang="de-DE" sz="1200" dirty="0">
                <a:latin typeface="Arial Rounded MT Bold" panose="020F0704030504030204" pitchFamily="34" charset="0"/>
              </a:rPr>
              <a:t>K</a:t>
            </a:r>
            <a:r>
              <a:rPr lang="de-DE" sz="1200" dirty="0" smtClean="0">
                <a:latin typeface="Arial Rounded MT Bold" panose="020F0704030504030204" pitchFamily="34" charset="0"/>
              </a:rPr>
              <a:t>inder</a:t>
            </a:r>
            <a:endParaRPr lang="de-DE" sz="1200" dirty="0">
              <a:latin typeface="Arial Rounded MT Bold" panose="020F07040305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06374" y="3696400"/>
            <a:ext cx="136622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Rounded MT Bold" panose="020F0704030504030204" pitchFamily="34" charset="0"/>
              </a:rPr>
              <a:t>Rosentag</a:t>
            </a:r>
            <a:endParaRPr lang="de-DE" dirty="0">
              <a:latin typeface="Arial Rounded MT Bold" panose="020F0704030504030204" pitchFamily="34" charset="0"/>
            </a:endParaRPr>
          </a:p>
        </p:txBody>
      </p:sp>
      <p:pic>
        <p:nvPicPr>
          <p:cNvPr id="11266" name="Picture 2" descr="C:\Users\Christoph u Kathrin\Pictures\Schule\Christoph\Mittelschulcup\MS-Cup 2015\DSC_00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27" y="4937315"/>
            <a:ext cx="2347683" cy="15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92" y="3132712"/>
            <a:ext cx="2264792" cy="14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:\Eigene Dateien\Eigene Datenquellen\Veranstaltungen-Projekte-Schulfest\Bilder\Schuljahr 2015-16\2016_06_17_Schulfest\DSC_037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7" y="466185"/>
            <a:ext cx="3227619" cy="2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866207" y="4521816"/>
            <a:ext cx="202284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 Rounded MT Bold" panose="020F0704030504030204" pitchFamily="34" charset="0"/>
              </a:rPr>
              <a:t>Spiel- und Sportfeste</a:t>
            </a:r>
            <a:endParaRPr lang="de-DE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D:\Eigene Dateien\Eigene Datenquellen\Veranstaltungen-Projekte-Schulfest\Bilder\Schuljahr 2019-20\Digitale Tafel.jpg"/>
          <p:cNvPicPr/>
          <p:nvPr/>
        </p:nvPicPr>
        <p:blipFill>
          <a:blip r:embed="rId2"/>
          <a:stretch/>
        </p:blipFill>
        <p:spPr>
          <a:xfrm>
            <a:off x="192240" y="2509560"/>
            <a:ext cx="4866840" cy="36500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043640" y="908640"/>
            <a:ext cx="259200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Unsere Schule macht euch stark …</a:t>
            </a:r>
            <a:endParaRPr lang="de-DE" sz="2800" b="0" strike="noStrike" spc="-1">
              <a:latin typeface="Calibri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212000" y="1484640"/>
            <a:ext cx="4751280" cy="319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u="sng" strike="noStrike" spc="-1">
                <a:solidFill>
                  <a:srgbClr val="000000"/>
                </a:solidFill>
                <a:uFillTx/>
                <a:latin typeface="Calibri"/>
              </a:rPr>
              <a:t>… für den Abschluss zur Mittleren Reife</a:t>
            </a:r>
            <a:endParaRPr lang="de-DE" sz="2800" b="0" strike="noStrike" spc="-1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Von unserer Schule in Frammersbach könnt ihr nach jeder Jahrgangsstufe auch auf den </a:t>
            </a:r>
            <a:r>
              <a:rPr lang="de-DE" sz="2800" b="1" strike="noStrike" spc="-1">
                <a:solidFill>
                  <a:srgbClr val="FF0000"/>
                </a:solidFill>
                <a:latin typeface="Calibri"/>
              </a:rPr>
              <a:t>Mittlere-Reife-Zweig</a:t>
            </a: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 wechseln und den Mittleren Abschluss machen</a:t>
            </a:r>
            <a:endParaRPr lang="de-DE" sz="2400" b="0" strike="noStrike" spc="-1">
              <a:latin typeface="Calibri"/>
            </a:endParaRPr>
          </a:p>
        </p:txBody>
      </p:sp>
      <p:pic>
        <p:nvPicPr>
          <p:cNvPr id="127" name="Grafik 1" descr="D:\Eigene Dateien\Eigene Datenquellen\Schulentwicklungsprozess\Schullogo\anRüttiger_rz_010214\anRu¦êttiger_rz_010214\Logo_GMSchuleFra_RGB_Schatten_rz.png"/>
          <p:cNvPicPr/>
          <p:nvPr/>
        </p:nvPicPr>
        <p:blipFill>
          <a:blip r:embed="rId3"/>
          <a:stretch/>
        </p:blipFill>
        <p:spPr>
          <a:xfrm>
            <a:off x="7596360" y="189360"/>
            <a:ext cx="1190520" cy="1150200"/>
          </a:xfrm>
          <a:prstGeom prst="rect">
            <a:avLst/>
          </a:prstGeom>
          <a:ln>
            <a:noFill/>
          </a:ln>
        </p:spPr>
      </p:pic>
      <p:sp>
        <p:nvSpPr>
          <p:cNvPr id="128" name="TextShape 3"/>
          <p:cNvSpPr txBox="1"/>
          <p:nvPr/>
        </p:nvSpPr>
        <p:spPr>
          <a:xfrm>
            <a:off x="349200" y="189360"/>
            <a:ext cx="4870080" cy="237600"/>
          </a:xfrm>
          <a:prstGeom prst="rect">
            <a:avLst/>
          </a:prstGeom>
        </p:spPr>
        <p:txBody>
          <a:bodyPr wrap="none" lIns="90000" tIns="45000" rIns="90000" bIns="45000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>
                <a:solidFill>
                  <a:srgbClr val="336699"/>
                </a:solidFill>
                <a:latin typeface="Segoe Script"/>
              </a:rPr>
              <a:t>GRUND- UND MITTELSCHULE FRAMMERSBACH</a:t>
            </a:r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6943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Bildschirmpräsentation (4:3)</PresentationFormat>
  <Paragraphs>67</Paragraphs>
  <Slides>13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Calibri</vt:lpstr>
      <vt:lpstr>Droid Sans Fallback</vt:lpstr>
      <vt:lpstr>Segoe Print</vt:lpstr>
      <vt:lpstr>Segoe Script</vt:lpstr>
      <vt:lpstr>StarSymbol</vt:lpstr>
      <vt:lpstr>Wingdings</vt:lpstr>
      <vt:lpstr>Larissa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bayerische Mittelschule –  eine weiterführende Schule mit vielfältigen Angeboten</dc:title>
  <dc:creator>Ruettiger</dc:creator>
  <cp:lastModifiedBy>Ruettiger</cp:lastModifiedBy>
  <cp:revision>125</cp:revision>
  <cp:lastPrinted>2018-04-10T08:19:03Z</cp:lastPrinted>
  <dcterms:created xsi:type="dcterms:W3CDTF">2016-01-26T13:59:57Z</dcterms:created>
  <dcterms:modified xsi:type="dcterms:W3CDTF">2022-05-02T11:25:25Z</dcterms:modified>
</cp:coreProperties>
</file>